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null)" ContentType="image/x-emf"/>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9"/>
  </p:notesMasterIdLst>
  <p:sldIdLst>
    <p:sldId id="462" r:id="rId2"/>
    <p:sldId id="259" r:id="rId3"/>
    <p:sldId id="261" r:id="rId4"/>
    <p:sldId id="262" r:id="rId5"/>
    <p:sldId id="263" r:id="rId6"/>
    <p:sldId id="412" r:id="rId7"/>
    <p:sldId id="413" r:id="rId8"/>
    <p:sldId id="414" r:id="rId9"/>
    <p:sldId id="415" r:id="rId10"/>
    <p:sldId id="416" r:id="rId11"/>
    <p:sldId id="258" r:id="rId12"/>
    <p:sldId id="417" r:id="rId13"/>
    <p:sldId id="438" r:id="rId14"/>
    <p:sldId id="421" r:id="rId15"/>
    <p:sldId id="425" r:id="rId16"/>
    <p:sldId id="426" r:id="rId17"/>
    <p:sldId id="434" r:id="rId18"/>
    <p:sldId id="435" r:id="rId19"/>
    <p:sldId id="460" r:id="rId20"/>
    <p:sldId id="450" r:id="rId21"/>
    <p:sldId id="427" r:id="rId22"/>
    <p:sldId id="440" r:id="rId23"/>
    <p:sldId id="456" r:id="rId24"/>
    <p:sldId id="441" r:id="rId25"/>
    <p:sldId id="442" r:id="rId26"/>
    <p:sldId id="452" r:id="rId27"/>
    <p:sldId id="461" r:id="rId2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689"/>
    <p:restoredTop sz="80563" autoAdjust="0"/>
  </p:normalViewPr>
  <p:slideViewPr>
    <p:cSldViewPr snapToGrid="0" snapToObjects="1">
      <p:cViewPr varScale="1">
        <p:scale>
          <a:sx n="162" d="100"/>
          <a:sy n="162" d="100"/>
        </p:scale>
        <p:origin x="1288" y="184"/>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703D2C2-2178-7344-A685-AB8041FBE404}" type="datetimeFigureOut">
              <a:rPr lang="en-US" smtClean="0"/>
              <a:t>10/24/19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3C27B94-D26F-8E48-91A6-CC434CAEF4F8}" type="slidenum">
              <a:rPr lang="en-US" smtClean="0"/>
              <a:t>‹#›</a:t>
            </a:fld>
            <a:endParaRPr lang="en-US"/>
          </a:p>
        </p:txBody>
      </p:sp>
    </p:spTree>
    <p:extLst>
      <p:ext uri="{BB962C8B-B14F-4D97-AF65-F5344CB8AC3E}">
        <p14:creationId xmlns:p14="http://schemas.microsoft.com/office/powerpoint/2010/main" val="1998012749"/>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Looking at two characteristics of a our dataset (x and y). Want to reduce it from 2D to 1D.</a:t>
            </a:r>
          </a:p>
          <a:p>
            <a:endParaRPr lang="en-US" dirty="0"/>
          </a:p>
          <a:p>
            <a:r>
              <a:rPr lang="en-GB" dirty="0"/>
              <a:t>A new property can be constructed by drawing a line through the centre of this cloud and projecting all points onto this line. This new property will be given by a linear combination </a:t>
            </a:r>
            <a:r>
              <a:rPr lang="en-GB" sz="1200" i="1" kern="1200" dirty="0">
                <a:solidFill>
                  <a:schemeClr val="tx1"/>
                </a:solidFill>
                <a:effectLst/>
                <a:latin typeface="+mn-lt"/>
                <a:ea typeface="+mn-ea"/>
                <a:cs typeface="+mn-cs"/>
              </a:rPr>
              <a:t>w</a:t>
            </a:r>
            <a:r>
              <a:rPr lang="en-GB" sz="1200" kern="1200" dirty="0">
                <a:solidFill>
                  <a:schemeClr val="tx1"/>
                </a:solidFill>
                <a:effectLst/>
                <a:latin typeface="+mn-lt"/>
                <a:ea typeface="+mn-ea"/>
                <a:cs typeface="+mn-cs"/>
              </a:rPr>
              <a:t>1</a:t>
            </a:r>
            <a:r>
              <a:rPr lang="en-GB" sz="1200" i="1" kern="1200" dirty="0">
                <a:solidFill>
                  <a:schemeClr val="tx1"/>
                </a:solidFill>
                <a:effectLst/>
                <a:latin typeface="+mn-lt"/>
                <a:ea typeface="+mn-ea"/>
                <a:cs typeface="+mn-cs"/>
              </a:rPr>
              <a:t>x</a:t>
            </a:r>
            <a:r>
              <a:rPr lang="en-GB" sz="1200" kern="1200" dirty="0">
                <a:solidFill>
                  <a:schemeClr val="tx1"/>
                </a:solidFill>
                <a:effectLst/>
                <a:latin typeface="+mn-lt"/>
                <a:ea typeface="+mn-ea"/>
                <a:cs typeface="+mn-cs"/>
              </a:rPr>
              <a:t>+</a:t>
            </a:r>
            <a:r>
              <a:rPr lang="en-GB" sz="1200" i="1" kern="1200" dirty="0">
                <a:solidFill>
                  <a:schemeClr val="tx1"/>
                </a:solidFill>
                <a:effectLst/>
                <a:latin typeface="+mn-lt"/>
                <a:ea typeface="+mn-ea"/>
                <a:cs typeface="+mn-cs"/>
              </a:rPr>
              <a:t>w</a:t>
            </a:r>
            <a:r>
              <a:rPr lang="en-GB" sz="1200" kern="1200" dirty="0">
                <a:solidFill>
                  <a:schemeClr val="tx1"/>
                </a:solidFill>
                <a:effectLst/>
                <a:latin typeface="+mn-lt"/>
                <a:ea typeface="+mn-ea"/>
                <a:cs typeface="+mn-cs"/>
              </a:rPr>
              <a:t>2</a:t>
            </a:r>
            <a:r>
              <a:rPr lang="en-GB" sz="1200" i="1" kern="1200" dirty="0">
                <a:solidFill>
                  <a:schemeClr val="tx1"/>
                </a:solidFill>
                <a:effectLst/>
                <a:latin typeface="+mn-lt"/>
                <a:ea typeface="+mn-ea"/>
                <a:cs typeface="+mn-cs"/>
              </a:rPr>
              <a:t>y</a:t>
            </a:r>
            <a:r>
              <a:rPr lang="en-GB" dirty="0"/>
              <a:t>, where each line corresponds to some particular values of </a:t>
            </a:r>
            <a:r>
              <a:rPr lang="en-GB" sz="1200" i="1" kern="1200" dirty="0">
                <a:solidFill>
                  <a:schemeClr val="tx1"/>
                </a:solidFill>
                <a:effectLst/>
                <a:latin typeface="+mn-lt"/>
                <a:ea typeface="+mn-ea"/>
                <a:cs typeface="+mn-cs"/>
              </a:rPr>
              <a:t>w</a:t>
            </a:r>
            <a:r>
              <a:rPr lang="en-GB" sz="1200" kern="1200" dirty="0">
                <a:solidFill>
                  <a:schemeClr val="tx1"/>
                </a:solidFill>
                <a:effectLst/>
                <a:latin typeface="+mn-lt"/>
                <a:ea typeface="+mn-ea"/>
                <a:cs typeface="+mn-cs"/>
              </a:rPr>
              <a:t>1</a:t>
            </a:r>
            <a:r>
              <a:rPr lang="en-GB" dirty="0"/>
              <a:t> and </a:t>
            </a:r>
            <a:r>
              <a:rPr lang="en-GB" sz="1200" i="1" kern="1200" dirty="0">
                <a:solidFill>
                  <a:schemeClr val="tx1"/>
                </a:solidFill>
                <a:effectLst/>
                <a:latin typeface="+mn-lt"/>
                <a:ea typeface="+mn-ea"/>
                <a:cs typeface="+mn-cs"/>
              </a:rPr>
              <a:t>w</a:t>
            </a:r>
            <a:r>
              <a:rPr lang="en-GB" sz="1200" kern="1200" dirty="0">
                <a:solidFill>
                  <a:schemeClr val="tx1"/>
                </a:solidFill>
                <a:effectLst/>
                <a:latin typeface="+mn-lt"/>
                <a:ea typeface="+mn-ea"/>
                <a:cs typeface="+mn-cs"/>
              </a:rPr>
              <a:t>2</a:t>
            </a:r>
            <a:r>
              <a:rPr lang="en-GB" dirty="0"/>
              <a:t>.</a:t>
            </a:r>
            <a:endParaRPr lang="en-US" dirty="0"/>
          </a:p>
          <a:p>
            <a:endParaRPr lang="en-US" dirty="0"/>
          </a:p>
        </p:txBody>
      </p:sp>
      <p:sp>
        <p:nvSpPr>
          <p:cNvPr id="4" name="Slide Number Placeholder 3"/>
          <p:cNvSpPr>
            <a:spLocks noGrp="1"/>
          </p:cNvSpPr>
          <p:nvPr>
            <p:ph type="sldNum" sz="quarter" idx="10"/>
          </p:nvPr>
        </p:nvSpPr>
        <p:spPr/>
        <p:txBody>
          <a:bodyPr/>
          <a:lstStyle/>
          <a:p>
            <a:fld id="{F3C27B94-D26F-8E48-91A6-CC434CAEF4F8}" type="slidenum">
              <a:rPr lang="en-US" smtClean="0"/>
              <a:t>2</a:t>
            </a:fld>
            <a:endParaRPr lang="en-US"/>
          </a:p>
        </p:txBody>
      </p:sp>
    </p:spTree>
    <p:extLst>
      <p:ext uri="{BB962C8B-B14F-4D97-AF65-F5344CB8AC3E}">
        <p14:creationId xmlns:p14="http://schemas.microsoft.com/office/powerpoint/2010/main" val="24859820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GB" dirty="0"/>
              <a:t>No doubt there is high redundancy amongst the samples, so reducing them from 912 to a smaller number could be really helpful into interpreting the dataset (in this case for projecting the gene expression and genes into one value for each sample for each principal component).</a:t>
            </a:r>
            <a:endParaRPr lang="en-US" dirty="0"/>
          </a:p>
        </p:txBody>
      </p:sp>
      <p:sp>
        <p:nvSpPr>
          <p:cNvPr id="4" name="Slide Number Placeholder 3"/>
          <p:cNvSpPr>
            <a:spLocks noGrp="1"/>
          </p:cNvSpPr>
          <p:nvPr>
            <p:ph type="sldNum" sz="quarter" idx="10"/>
          </p:nvPr>
        </p:nvSpPr>
        <p:spPr/>
        <p:txBody>
          <a:bodyPr/>
          <a:lstStyle/>
          <a:p>
            <a:fld id="{F3C27B94-D26F-8E48-91A6-CC434CAEF4F8}" type="slidenum">
              <a:rPr lang="en-US" smtClean="0"/>
              <a:t>11</a:t>
            </a:fld>
            <a:endParaRPr lang="en-US"/>
          </a:p>
        </p:txBody>
      </p:sp>
    </p:spTree>
    <p:extLst>
      <p:ext uri="{BB962C8B-B14F-4D97-AF65-F5344CB8AC3E}">
        <p14:creationId xmlns:p14="http://schemas.microsoft.com/office/powerpoint/2010/main" val="24859820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3C27B94-D26F-8E48-91A6-CC434CAEF4F8}" type="slidenum">
              <a:rPr lang="en-US" smtClean="0"/>
              <a:t>12</a:t>
            </a:fld>
            <a:endParaRPr lang="en-US"/>
          </a:p>
        </p:txBody>
      </p:sp>
    </p:spTree>
    <p:extLst>
      <p:ext uri="{BB962C8B-B14F-4D97-AF65-F5344CB8AC3E}">
        <p14:creationId xmlns:p14="http://schemas.microsoft.com/office/powerpoint/2010/main" val="24827698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sz="1100"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PCA picks out what is causing the greatest amount of variance.</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What about looking for interesting modules within the larger dataset - other than what the cells had been treated with?</a:t>
            </a:r>
          </a:p>
        </p:txBody>
      </p:sp>
      <p:sp>
        <p:nvSpPr>
          <p:cNvPr id="4" name="Slide Number Placeholder 3"/>
          <p:cNvSpPr>
            <a:spLocks noGrp="1"/>
          </p:cNvSpPr>
          <p:nvPr>
            <p:ph type="sldNum" sz="quarter" idx="10"/>
          </p:nvPr>
        </p:nvSpPr>
        <p:spPr/>
        <p:txBody>
          <a:bodyPr/>
          <a:lstStyle/>
          <a:p>
            <a:fld id="{A6566C60-8546-2A4F-A47F-194F68A2E63A}" type="slidenum">
              <a:rPr lang="en-GB" smtClean="0"/>
              <a:t>13</a:t>
            </a:fld>
            <a:endParaRPr lang="en-GB"/>
          </a:p>
        </p:txBody>
      </p:sp>
    </p:spTree>
    <p:extLst>
      <p:ext uri="{BB962C8B-B14F-4D97-AF65-F5344CB8AC3E}">
        <p14:creationId xmlns:p14="http://schemas.microsoft.com/office/powerpoint/2010/main" val="14092111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r>
              <a:rPr lang="en-GB" dirty="0"/>
              <a:t>Tensor decomposition fits our requirements - there is specific software for gene expression data (published 2016).</a:t>
            </a:r>
            <a:endParaRPr lang="en-GB" b="0" dirty="0"/>
          </a:p>
        </p:txBody>
      </p:sp>
      <p:sp>
        <p:nvSpPr>
          <p:cNvPr id="4" name="Slide Number Placeholder 3"/>
          <p:cNvSpPr>
            <a:spLocks noGrp="1"/>
          </p:cNvSpPr>
          <p:nvPr>
            <p:ph type="sldNum" sz="quarter" idx="10"/>
          </p:nvPr>
        </p:nvSpPr>
        <p:spPr/>
        <p:txBody>
          <a:bodyPr/>
          <a:lstStyle/>
          <a:p>
            <a:fld id="{A6566C60-8546-2A4F-A47F-194F68A2E63A}" type="slidenum">
              <a:rPr lang="en-GB" smtClean="0"/>
              <a:t>14</a:t>
            </a:fld>
            <a:endParaRPr lang="en-GB"/>
          </a:p>
        </p:txBody>
      </p:sp>
    </p:spTree>
    <p:extLst>
      <p:ext uri="{BB962C8B-B14F-4D97-AF65-F5344CB8AC3E}">
        <p14:creationId xmlns:p14="http://schemas.microsoft.com/office/powerpoint/2010/main" val="12086774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Graphical representation of the method. </a:t>
            </a:r>
          </a:p>
          <a:p>
            <a:r>
              <a:rPr lang="en-GB" sz="1200" kern="1200" dirty="0">
                <a:solidFill>
                  <a:schemeClr val="tx1"/>
                </a:solidFill>
                <a:effectLst/>
                <a:latin typeface="+mn-lt"/>
                <a:ea typeface="+mn-ea"/>
                <a:cs typeface="+mn-cs"/>
              </a:rPr>
              <a:t>The gene expression data tensor (top left) is decomposed into the product of an individual scores matrix, a tissue scores matrix and a gene loadings matrix (top right). </a:t>
            </a:r>
          </a:p>
          <a:p>
            <a:endParaRPr lang="en-GB" dirty="0"/>
          </a:p>
        </p:txBody>
      </p:sp>
      <p:sp>
        <p:nvSpPr>
          <p:cNvPr id="4" name="Slide Number Placeholder 3"/>
          <p:cNvSpPr>
            <a:spLocks noGrp="1"/>
          </p:cNvSpPr>
          <p:nvPr>
            <p:ph type="sldNum" sz="quarter" idx="10"/>
          </p:nvPr>
        </p:nvSpPr>
        <p:spPr/>
        <p:txBody>
          <a:bodyPr/>
          <a:lstStyle/>
          <a:p>
            <a:fld id="{A6566C60-8546-2A4F-A47F-194F68A2E63A}" type="slidenum">
              <a:rPr lang="en-GB" smtClean="0"/>
              <a:t>15</a:t>
            </a:fld>
            <a:endParaRPr lang="en-GB"/>
          </a:p>
        </p:txBody>
      </p:sp>
    </p:spTree>
    <p:extLst>
      <p:ext uri="{BB962C8B-B14F-4D97-AF65-F5344CB8AC3E}">
        <p14:creationId xmlns:p14="http://schemas.microsoft.com/office/powerpoint/2010/main" val="28593387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So in my case, around 500 components at 3000 iterations.</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Each component in genomic </a:t>
            </a:r>
            <a:r>
              <a:rPr lang="en-US" sz="1400" baseline="-15000" dirty="0"/>
              <a:t>subspace</a:t>
            </a:r>
            <a:r>
              <a:rPr lang="en-US" dirty="0"/>
              <a:t> represents a coherently functioning genomic module or noise </a:t>
            </a:r>
            <a:r>
              <a:rPr lang="en-US" sz="1100" dirty="0"/>
              <a:t>(experimental or otherwise)</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100"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This takes around 1600 </a:t>
            </a:r>
            <a:r>
              <a:rPr lang="en-US" sz="1100" dirty="0" err="1"/>
              <a:t>cpu</a:t>
            </a:r>
            <a:r>
              <a:rPr lang="en-US" sz="1100" dirty="0"/>
              <a:t>-hours</a:t>
            </a:r>
          </a:p>
          <a:p>
            <a:endParaRPr lang="en-GB" dirty="0"/>
          </a:p>
          <a:p>
            <a:r>
              <a:rPr lang="en-GB" dirty="0"/>
              <a:t>How robust is each component?</a:t>
            </a:r>
          </a:p>
        </p:txBody>
      </p:sp>
      <p:sp>
        <p:nvSpPr>
          <p:cNvPr id="4" name="Slide Number Placeholder 3"/>
          <p:cNvSpPr>
            <a:spLocks noGrp="1"/>
          </p:cNvSpPr>
          <p:nvPr>
            <p:ph type="sldNum" sz="quarter" idx="10"/>
          </p:nvPr>
        </p:nvSpPr>
        <p:spPr/>
        <p:txBody>
          <a:bodyPr/>
          <a:lstStyle/>
          <a:p>
            <a:fld id="{A6566C60-8546-2A4F-A47F-194F68A2E63A}" type="slidenum">
              <a:rPr lang="en-GB" smtClean="0"/>
              <a:t>16</a:t>
            </a:fld>
            <a:endParaRPr lang="en-GB"/>
          </a:p>
        </p:txBody>
      </p:sp>
    </p:spTree>
    <p:extLst>
      <p:ext uri="{BB962C8B-B14F-4D97-AF65-F5344CB8AC3E}">
        <p14:creationId xmlns:p14="http://schemas.microsoft.com/office/powerpoint/2010/main" val="34394582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To deal with the robustness, repeat the tensor decomposition 10 times, each time for 500 components, losing around 40 ‘zero’ components</a:t>
            </a:r>
            <a:endParaRPr lang="en-US" sz="1100" dirty="0"/>
          </a:p>
          <a:p>
            <a:endParaRPr lang="en-GB" dirty="0"/>
          </a:p>
        </p:txBody>
      </p:sp>
      <p:sp>
        <p:nvSpPr>
          <p:cNvPr id="4" name="Slide Number Placeholder 3"/>
          <p:cNvSpPr>
            <a:spLocks noGrp="1"/>
          </p:cNvSpPr>
          <p:nvPr>
            <p:ph type="sldNum" sz="quarter" idx="10"/>
          </p:nvPr>
        </p:nvSpPr>
        <p:spPr/>
        <p:txBody>
          <a:bodyPr/>
          <a:lstStyle/>
          <a:p>
            <a:fld id="{A6566C60-8546-2A4F-A47F-194F68A2E63A}" type="slidenum">
              <a:rPr lang="en-GB" smtClean="0"/>
              <a:t>17</a:t>
            </a:fld>
            <a:endParaRPr lang="en-GB"/>
          </a:p>
        </p:txBody>
      </p:sp>
    </p:spTree>
    <p:extLst>
      <p:ext uri="{BB962C8B-B14F-4D97-AF65-F5344CB8AC3E}">
        <p14:creationId xmlns:p14="http://schemas.microsoft.com/office/powerpoint/2010/main" val="17604067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Hierarchal clustering of all the components, using 1 - </a:t>
            </a:r>
            <a:r>
              <a:rPr lang="en-US" dirty="0" err="1"/>
              <a:t>pearson’s</a:t>
            </a:r>
            <a:r>
              <a:rPr lang="en-US" dirty="0"/>
              <a:t> correlation coefficient as the distance measure. Cutting off the clusters at 0.4.</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GB" dirty="0"/>
              <a:t>Keeping the average cluster for any cluster with components that appear in five or more runs.</a:t>
            </a:r>
          </a:p>
        </p:txBody>
      </p:sp>
      <p:sp>
        <p:nvSpPr>
          <p:cNvPr id="4" name="Slide Number Placeholder 3"/>
          <p:cNvSpPr>
            <a:spLocks noGrp="1"/>
          </p:cNvSpPr>
          <p:nvPr>
            <p:ph type="sldNum" sz="quarter" idx="10"/>
          </p:nvPr>
        </p:nvSpPr>
        <p:spPr/>
        <p:txBody>
          <a:bodyPr/>
          <a:lstStyle/>
          <a:p>
            <a:fld id="{A6566C60-8546-2A4F-A47F-194F68A2E63A}" type="slidenum">
              <a:rPr lang="en-GB" smtClean="0"/>
              <a:t>18</a:t>
            </a:fld>
            <a:endParaRPr lang="en-GB"/>
          </a:p>
        </p:txBody>
      </p:sp>
    </p:spTree>
    <p:extLst>
      <p:ext uri="{BB962C8B-B14F-4D97-AF65-F5344CB8AC3E}">
        <p14:creationId xmlns:p14="http://schemas.microsoft.com/office/powerpoint/2010/main" val="26635367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Hierarchal clustering of all the components, using 1 - </a:t>
            </a:r>
            <a:r>
              <a:rPr lang="en-US" dirty="0" err="1"/>
              <a:t>pearson’s</a:t>
            </a:r>
            <a:r>
              <a:rPr lang="en-US" dirty="0"/>
              <a:t> correlation coefficient as the distance measure. Cutting off the clusters at 0.4.</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GB" dirty="0"/>
              <a:t>Keeping the average cluster for any cluster with components that appear in five or more runs.</a:t>
            </a:r>
          </a:p>
        </p:txBody>
      </p:sp>
      <p:sp>
        <p:nvSpPr>
          <p:cNvPr id="4" name="Slide Number Placeholder 3"/>
          <p:cNvSpPr>
            <a:spLocks noGrp="1"/>
          </p:cNvSpPr>
          <p:nvPr>
            <p:ph type="sldNum" sz="quarter" idx="10"/>
          </p:nvPr>
        </p:nvSpPr>
        <p:spPr/>
        <p:txBody>
          <a:bodyPr/>
          <a:lstStyle/>
          <a:p>
            <a:fld id="{A6566C60-8546-2A4F-A47F-194F68A2E63A}" type="slidenum">
              <a:rPr lang="en-GB" smtClean="0"/>
              <a:t>19</a:t>
            </a:fld>
            <a:endParaRPr lang="en-GB"/>
          </a:p>
        </p:txBody>
      </p:sp>
    </p:spTree>
    <p:extLst>
      <p:ext uri="{BB962C8B-B14F-4D97-AF65-F5344CB8AC3E}">
        <p14:creationId xmlns:p14="http://schemas.microsoft.com/office/powerpoint/2010/main" val="5931645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Look at component 109</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100"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No difference between the different treatments in this component. However...</a:t>
            </a:r>
          </a:p>
          <a:p>
            <a:endParaRPr lang="en-GB" dirty="0"/>
          </a:p>
        </p:txBody>
      </p:sp>
      <p:sp>
        <p:nvSpPr>
          <p:cNvPr id="4" name="Slide Number Placeholder 3"/>
          <p:cNvSpPr>
            <a:spLocks noGrp="1"/>
          </p:cNvSpPr>
          <p:nvPr>
            <p:ph type="sldNum" sz="quarter" idx="10"/>
          </p:nvPr>
        </p:nvSpPr>
        <p:spPr/>
        <p:txBody>
          <a:bodyPr/>
          <a:lstStyle/>
          <a:p>
            <a:fld id="{A6566C60-8546-2A4F-A47F-194F68A2E63A}" type="slidenum">
              <a:rPr lang="en-GB" smtClean="0"/>
              <a:t>20</a:t>
            </a:fld>
            <a:endParaRPr lang="en-GB"/>
          </a:p>
        </p:txBody>
      </p:sp>
    </p:spTree>
    <p:extLst>
      <p:ext uri="{BB962C8B-B14F-4D97-AF65-F5344CB8AC3E}">
        <p14:creationId xmlns:p14="http://schemas.microsoft.com/office/powerpoint/2010/main" val="5380980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r>
              <a:rPr lang="en-GB" dirty="0"/>
              <a:t>PCA will find the "best" line according to two different criteria of what is the "best". First, the variation of values along this line should be maximal. Pay attention to how the "spread" (we call it "variance") of the red dots changes while the line rotates; can you see when it reaches maximum? Second, if we reconstruct the original two characteristics (position of a blue dot) from the new one (position of a red dot), the reconstruction error will be given by the length of the connecting red line. Observe how the length of these red lines changes while the line rotates; can you see when the total length reaches minimum?</a:t>
            </a:r>
            <a:endParaRPr lang="en-US" dirty="0"/>
          </a:p>
        </p:txBody>
      </p:sp>
      <p:sp>
        <p:nvSpPr>
          <p:cNvPr id="4" name="Slide Number Placeholder 3"/>
          <p:cNvSpPr>
            <a:spLocks noGrp="1"/>
          </p:cNvSpPr>
          <p:nvPr>
            <p:ph type="sldNum" sz="quarter" idx="10"/>
          </p:nvPr>
        </p:nvSpPr>
        <p:spPr/>
        <p:txBody>
          <a:bodyPr/>
          <a:lstStyle/>
          <a:p>
            <a:fld id="{F3C27B94-D26F-8E48-91A6-CC434CAEF4F8}" type="slidenum">
              <a:rPr lang="en-US" smtClean="0"/>
              <a:t>3</a:t>
            </a:fld>
            <a:endParaRPr lang="en-US"/>
          </a:p>
        </p:txBody>
      </p:sp>
    </p:spTree>
    <p:extLst>
      <p:ext uri="{BB962C8B-B14F-4D97-AF65-F5344CB8AC3E}">
        <p14:creationId xmlns:p14="http://schemas.microsoft.com/office/powerpoint/2010/main" val="28074107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In component 109 our samples are separated into two... </a:t>
            </a:r>
            <a:endParaRPr lang="en-US" sz="1100" dirty="0"/>
          </a:p>
          <a:p>
            <a:endParaRPr lang="en-GB" dirty="0"/>
          </a:p>
        </p:txBody>
      </p:sp>
      <p:sp>
        <p:nvSpPr>
          <p:cNvPr id="4" name="Slide Number Placeholder 3"/>
          <p:cNvSpPr>
            <a:spLocks noGrp="1"/>
          </p:cNvSpPr>
          <p:nvPr>
            <p:ph type="sldNum" sz="quarter" idx="10"/>
          </p:nvPr>
        </p:nvSpPr>
        <p:spPr/>
        <p:txBody>
          <a:bodyPr/>
          <a:lstStyle/>
          <a:p>
            <a:fld id="{A6566C60-8546-2A4F-A47F-194F68A2E63A}" type="slidenum">
              <a:rPr lang="en-GB" smtClean="0"/>
              <a:t>21</a:t>
            </a:fld>
            <a:endParaRPr lang="en-GB"/>
          </a:p>
        </p:txBody>
      </p:sp>
    </p:spTree>
    <p:extLst>
      <p:ext uri="{BB962C8B-B14F-4D97-AF65-F5344CB8AC3E}">
        <p14:creationId xmlns:p14="http://schemas.microsoft.com/office/powerpoint/2010/main" val="30219342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Expression all the same, samples separated into females and males.</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100"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Expression of genes on x and y chromosomes</a:t>
            </a:r>
            <a:r>
              <a:rPr lang="en-GB" sz="1100" dirty="0"/>
              <a:t>.</a:t>
            </a:r>
            <a:endParaRPr lang="en-GB" sz="1100" b="1" dirty="0"/>
          </a:p>
          <a:p>
            <a:pPr marL="0" marR="0" lvl="0" indent="0" algn="l" defTabSz="457200" rtl="0" eaLnBrk="1" fontAlgn="auto" latinLnBrk="0" hangingPunct="1">
              <a:lnSpc>
                <a:spcPct val="100000"/>
              </a:lnSpc>
              <a:spcBef>
                <a:spcPts val="0"/>
              </a:spcBef>
              <a:spcAft>
                <a:spcPts val="0"/>
              </a:spcAft>
              <a:buClrTx/>
              <a:buSzTx/>
              <a:buFontTx/>
              <a:buNone/>
              <a:tabLst/>
              <a:defRPr/>
            </a:pPr>
            <a:endParaRPr lang="en-GB" sz="1100" b="1" dirty="0"/>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100" dirty="0"/>
          </a:p>
          <a:p>
            <a:endParaRPr lang="en-GB" dirty="0"/>
          </a:p>
        </p:txBody>
      </p:sp>
      <p:sp>
        <p:nvSpPr>
          <p:cNvPr id="4" name="Slide Number Placeholder 3"/>
          <p:cNvSpPr>
            <a:spLocks noGrp="1"/>
          </p:cNvSpPr>
          <p:nvPr>
            <p:ph type="sldNum" sz="quarter" idx="10"/>
          </p:nvPr>
        </p:nvSpPr>
        <p:spPr/>
        <p:txBody>
          <a:bodyPr/>
          <a:lstStyle/>
          <a:p>
            <a:fld id="{A6566C60-8546-2A4F-A47F-194F68A2E63A}" type="slidenum">
              <a:rPr lang="en-GB" smtClean="0"/>
              <a:t>22</a:t>
            </a:fld>
            <a:endParaRPr lang="en-GB"/>
          </a:p>
        </p:txBody>
      </p:sp>
    </p:spTree>
    <p:extLst>
      <p:ext uri="{BB962C8B-B14F-4D97-AF65-F5344CB8AC3E}">
        <p14:creationId xmlns:p14="http://schemas.microsoft.com/office/powerpoint/2010/main" val="23488639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sz="1100"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Different response between IFN and LPS 24h?</a:t>
            </a:r>
          </a:p>
          <a:p>
            <a:endParaRPr lang="en-GB" dirty="0"/>
          </a:p>
        </p:txBody>
      </p:sp>
      <p:sp>
        <p:nvSpPr>
          <p:cNvPr id="4" name="Slide Number Placeholder 3"/>
          <p:cNvSpPr>
            <a:spLocks noGrp="1"/>
          </p:cNvSpPr>
          <p:nvPr>
            <p:ph type="sldNum" sz="quarter" idx="10"/>
          </p:nvPr>
        </p:nvSpPr>
        <p:spPr/>
        <p:txBody>
          <a:bodyPr/>
          <a:lstStyle/>
          <a:p>
            <a:fld id="{A6566C60-8546-2A4F-A47F-194F68A2E63A}" type="slidenum">
              <a:rPr lang="en-GB" smtClean="0"/>
              <a:t>23</a:t>
            </a:fld>
            <a:endParaRPr lang="en-GB"/>
          </a:p>
        </p:txBody>
      </p:sp>
    </p:spTree>
    <p:extLst>
      <p:ext uri="{BB962C8B-B14F-4D97-AF65-F5344CB8AC3E}">
        <p14:creationId xmlns:p14="http://schemas.microsoft.com/office/powerpoint/2010/main" val="160084685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sz="1100"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Big difference in first 130 samples, compared to later 90 samples. </a:t>
            </a:r>
          </a:p>
          <a:p>
            <a:endParaRPr lang="en-GB" dirty="0"/>
          </a:p>
          <a:p>
            <a:r>
              <a:rPr lang="en-GB" dirty="0"/>
              <a:t>Labelled where it happens 288 and 289.</a:t>
            </a:r>
            <a:br>
              <a:rPr lang="en-GB" dirty="0"/>
            </a:br>
            <a:br>
              <a:rPr lang="en-GB" dirty="0"/>
            </a:br>
            <a:r>
              <a:rPr lang="en-GB" dirty="0"/>
              <a:t>Time batch effect? When were they processed? in 2010 and 2012 respectively.</a:t>
            </a:r>
          </a:p>
        </p:txBody>
      </p:sp>
      <p:sp>
        <p:nvSpPr>
          <p:cNvPr id="4" name="Slide Number Placeholder 3"/>
          <p:cNvSpPr>
            <a:spLocks noGrp="1"/>
          </p:cNvSpPr>
          <p:nvPr>
            <p:ph type="sldNum" sz="quarter" idx="10"/>
          </p:nvPr>
        </p:nvSpPr>
        <p:spPr/>
        <p:txBody>
          <a:bodyPr/>
          <a:lstStyle/>
          <a:p>
            <a:fld id="{A6566C60-8546-2A4F-A47F-194F68A2E63A}" type="slidenum">
              <a:rPr lang="en-GB" smtClean="0"/>
              <a:t>24</a:t>
            </a:fld>
            <a:endParaRPr lang="en-GB"/>
          </a:p>
        </p:txBody>
      </p:sp>
    </p:spTree>
    <p:extLst>
      <p:ext uri="{BB962C8B-B14F-4D97-AF65-F5344CB8AC3E}">
        <p14:creationId xmlns:p14="http://schemas.microsoft.com/office/powerpoint/2010/main" val="50566649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Expression of CD14 most interesting (and interleukin genes).</a:t>
            </a:r>
            <a:endParaRPr lang="en-US" sz="1100" dirty="0"/>
          </a:p>
          <a:p>
            <a:endParaRPr lang="en-GB" dirty="0"/>
          </a:p>
        </p:txBody>
      </p:sp>
      <p:sp>
        <p:nvSpPr>
          <p:cNvPr id="4" name="Slide Number Placeholder 3"/>
          <p:cNvSpPr>
            <a:spLocks noGrp="1"/>
          </p:cNvSpPr>
          <p:nvPr>
            <p:ph type="sldNum" sz="quarter" idx="10"/>
          </p:nvPr>
        </p:nvSpPr>
        <p:spPr/>
        <p:txBody>
          <a:bodyPr/>
          <a:lstStyle/>
          <a:p>
            <a:fld id="{A6566C60-8546-2A4F-A47F-194F68A2E63A}" type="slidenum">
              <a:rPr lang="en-GB" smtClean="0"/>
              <a:t>25</a:t>
            </a:fld>
            <a:endParaRPr lang="en-GB"/>
          </a:p>
        </p:txBody>
      </p:sp>
    </p:spTree>
    <p:extLst>
      <p:ext uri="{BB962C8B-B14F-4D97-AF65-F5344CB8AC3E}">
        <p14:creationId xmlns:p14="http://schemas.microsoft.com/office/powerpoint/2010/main" val="134164128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CD14 has very varied expression for the early group and tight expression for the late group.</a:t>
            </a:r>
            <a:endParaRPr lang="en-US" sz="1100" dirty="0"/>
          </a:p>
          <a:p>
            <a:endParaRPr lang="en-GB" dirty="0"/>
          </a:p>
          <a:p>
            <a:r>
              <a:rPr lang="en-GB" dirty="0"/>
              <a:t>Expression very different in the IFN and especially the LPS 24 group.</a:t>
            </a:r>
          </a:p>
          <a:p>
            <a:endParaRPr lang="en-GB" dirty="0"/>
          </a:p>
          <a:p>
            <a:r>
              <a:rPr lang="en-GB" dirty="0"/>
              <a:t>We got better at isolating CD14 positive cells? Better antigens? More experience? </a:t>
            </a:r>
            <a:r>
              <a:rPr lang="en-GB"/>
              <a:t>Better protocol?</a:t>
            </a:r>
            <a:endParaRPr lang="en-GB" dirty="0"/>
          </a:p>
        </p:txBody>
      </p:sp>
      <p:sp>
        <p:nvSpPr>
          <p:cNvPr id="4" name="Slide Number Placeholder 3"/>
          <p:cNvSpPr>
            <a:spLocks noGrp="1"/>
          </p:cNvSpPr>
          <p:nvPr>
            <p:ph type="sldNum" sz="quarter" idx="10"/>
          </p:nvPr>
        </p:nvSpPr>
        <p:spPr/>
        <p:txBody>
          <a:bodyPr/>
          <a:lstStyle/>
          <a:p>
            <a:fld id="{A6566C60-8546-2A4F-A47F-194F68A2E63A}" type="slidenum">
              <a:rPr lang="en-GB" smtClean="0"/>
              <a:t>26</a:t>
            </a:fld>
            <a:endParaRPr lang="en-GB"/>
          </a:p>
        </p:txBody>
      </p:sp>
    </p:spTree>
    <p:extLst>
      <p:ext uri="{BB962C8B-B14F-4D97-AF65-F5344CB8AC3E}">
        <p14:creationId xmlns:p14="http://schemas.microsoft.com/office/powerpoint/2010/main" val="64755536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3C27B94-D26F-8E48-91A6-CC434CAEF4F8}" type="slidenum">
              <a:rPr lang="en-US" smtClean="0"/>
              <a:t>27</a:t>
            </a:fld>
            <a:endParaRPr lang="en-US"/>
          </a:p>
        </p:txBody>
      </p:sp>
    </p:spTree>
    <p:extLst>
      <p:ext uri="{BB962C8B-B14F-4D97-AF65-F5344CB8AC3E}">
        <p14:creationId xmlns:p14="http://schemas.microsoft.com/office/powerpoint/2010/main" val="9831800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When we have a high correlation, reducing the dimensions makes sense (in this case the PCA component one explains a high percentage of variance of the dataset).</a:t>
            </a:r>
          </a:p>
        </p:txBody>
      </p:sp>
      <p:sp>
        <p:nvSpPr>
          <p:cNvPr id="4" name="Slide Number Placeholder 3"/>
          <p:cNvSpPr>
            <a:spLocks noGrp="1"/>
          </p:cNvSpPr>
          <p:nvPr>
            <p:ph type="sldNum" sz="quarter" idx="10"/>
          </p:nvPr>
        </p:nvSpPr>
        <p:spPr/>
        <p:txBody>
          <a:bodyPr/>
          <a:lstStyle/>
          <a:p>
            <a:fld id="{F3C27B94-D26F-8E48-91A6-CC434CAEF4F8}" type="slidenum">
              <a:rPr lang="en-US" smtClean="0"/>
              <a:t>4</a:t>
            </a:fld>
            <a:endParaRPr lang="en-US"/>
          </a:p>
        </p:txBody>
      </p:sp>
    </p:spTree>
    <p:extLst>
      <p:ext uri="{BB962C8B-B14F-4D97-AF65-F5344CB8AC3E}">
        <p14:creationId xmlns:p14="http://schemas.microsoft.com/office/powerpoint/2010/main" val="26330626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a:p>
            <a:pPr algn="l"/>
            <a:r>
              <a:rPr lang="en-US" dirty="0"/>
              <a:t>However when we have low level of correlation, we are less successful in reducing the dimensions, in this case both components tend to explain the same amount of variance of the dataset.</a:t>
            </a:r>
          </a:p>
          <a:p>
            <a:pPr algn="l"/>
            <a:endParaRPr lang="en-US" dirty="0"/>
          </a:p>
          <a:p>
            <a:pPr algn="l"/>
            <a:r>
              <a:rPr lang="en-US" dirty="0"/>
              <a:t>We rarely would use PCA on a two dimensional dataset, lets look instead a gene expression experiment.</a:t>
            </a:r>
          </a:p>
        </p:txBody>
      </p:sp>
      <p:sp>
        <p:nvSpPr>
          <p:cNvPr id="4" name="Slide Number Placeholder 3"/>
          <p:cNvSpPr>
            <a:spLocks noGrp="1"/>
          </p:cNvSpPr>
          <p:nvPr>
            <p:ph type="sldNum" sz="quarter" idx="10"/>
          </p:nvPr>
        </p:nvSpPr>
        <p:spPr/>
        <p:txBody>
          <a:bodyPr/>
          <a:lstStyle/>
          <a:p>
            <a:fld id="{F3C27B94-D26F-8E48-91A6-CC434CAEF4F8}" type="slidenum">
              <a:rPr lang="en-US" smtClean="0"/>
              <a:t>5</a:t>
            </a:fld>
            <a:endParaRPr lang="en-US"/>
          </a:p>
        </p:txBody>
      </p:sp>
    </p:spTree>
    <p:extLst>
      <p:ext uri="{BB962C8B-B14F-4D97-AF65-F5344CB8AC3E}">
        <p14:creationId xmlns:p14="http://schemas.microsoft.com/office/powerpoint/2010/main" val="14934315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r>
              <a:rPr lang="en-GB" dirty="0"/>
              <a:t>In this dataset we have:</a:t>
            </a:r>
          </a:p>
          <a:p>
            <a:r>
              <a:rPr lang="en-GB" dirty="0"/>
              <a:t>228 donors, ~15000</a:t>
            </a:r>
            <a:r>
              <a:rPr lang="en-GB" baseline="0" dirty="0"/>
              <a:t> gene expression values</a:t>
            </a:r>
            <a:endParaRPr lang="en-GB" dirty="0"/>
          </a:p>
        </p:txBody>
      </p:sp>
      <p:sp>
        <p:nvSpPr>
          <p:cNvPr id="4" name="Slide Number Placeholder 3"/>
          <p:cNvSpPr>
            <a:spLocks noGrp="1"/>
          </p:cNvSpPr>
          <p:nvPr>
            <p:ph type="sldNum" sz="quarter" idx="10"/>
          </p:nvPr>
        </p:nvSpPr>
        <p:spPr/>
        <p:txBody>
          <a:bodyPr/>
          <a:lstStyle/>
          <a:p>
            <a:fld id="{A6566C60-8546-2A4F-A47F-194F68A2E63A}" type="slidenum">
              <a:rPr lang="en-GB" smtClean="0"/>
              <a:t>6</a:t>
            </a:fld>
            <a:endParaRPr lang="en-GB"/>
          </a:p>
        </p:txBody>
      </p:sp>
    </p:spTree>
    <p:extLst>
      <p:ext uri="{BB962C8B-B14F-4D97-AF65-F5344CB8AC3E}">
        <p14:creationId xmlns:p14="http://schemas.microsoft.com/office/powerpoint/2010/main" val="12296037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r>
              <a:rPr lang="en-GB" dirty="0"/>
              <a:t>Gene expression for the monocytes treated by </a:t>
            </a:r>
            <a:r>
              <a:rPr lang="en-GB" dirty="0" err="1"/>
              <a:t>inteferon</a:t>
            </a:r>
            <a:r>
              <a:rPr lang="en-GB" dirty="0"/>
              <a:t>-gamma – proteins</a:t>
            </a:r>
            <a:r>
              <a:rPr lang="en-GB" baseline="0" dirty="0"/>
              <a:t> that help regulated the immune system.</a:t>
            </a:r>
            <a:endParaRPr lang="en-GB" dirty="0"/>
          </a:p>
        </p:txBody>
      </p:sp>
      <p:sp>
        <p:nvSpPr>
          <p:cNvPr id="4" name="Slide Number Placeholder 3"/>
          <p:cNvSpPr>
            <a:spLocks noGrp="1"/>
          </p:cNvSpPr>
          <p:nvPr>
            <p:ph type="sldNum" sz="quarter" idx="10"/>
          </p:nvPr>
        </p:nvSpPr>
        <p:spPr/>
        <p:txBody>
          <a:bodyPr/>
          <a:lstStyle/>
          <a:p>
            <a:fld id="{A6566C60-8546-2A4F-A47F-194F68A2E63A}" type="slidenum">
              <a:rPr lang="en-GB" smtClean="0"/>
              <a:t>7</a:t>
            </a:fld>
            <a:endParaRPr lang="en-GB"/>
          </a:p>
        </p:txBody>
      </p:sp>
    </p:spTree>
    <p:extLst>
      <p:ext uri="{BB962C8B-B14F-4D97-AF65-F5344CB8AC3E}">
        <p14:creationId xmlns:p14="http://schemas.microsoft.com/office/powerpoint/2010/main" val="29087844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r>
              <a:rPr lang="en-GB" dirty="0"/>
              <a:t>Major</a:t>
            </a:r>
            <a:r>
              <a:rPr lang="en-GB" baseline="0" dirty="0"/>
              <a:t> component of the outer wall of gram negative bacteria, which our body registers as a toxin and elicits a strong immune response.</a:t>
            </a:r>
            <a:endParaRPr lang="en-GB" dirty="0"/>
          </a:p>
        </p:txBody>
      </p:sp>
      <p:sp>
        <p:nvSpPr>
          <p:cNvPr id="4" name="Slide Number Placeholder 3"/>
          <p:cNvSpPr>
            <a:spLocks noGrp="1"/>
          </p:cNvSpPr>
          <p:nvPr>
            <p:ph type="sldNum" sz="quarter" idx="10"/>
          </p:nvPr>
        </p:nvSpPr>
        <p:spPr/>
        <p:txBody>
          <a:bodyPr/>
          <a:lstStyle/>
          <a:p>
            <a:fld id="{A6566C60-8546-2A4F-A47F-194F68A2E63A}" type="slidenum">
              <a:rPr lang="en-GB" smtClean="0"/>
              <a:t>8</a:t>
            </a:fld>
            <a:endParaRPr lang="en-GB"/>
          </a:p>
        </p:txBody>
      </p:sp>
    </p:spTree>
    <p:extLst>
      <p:ext uri="{BB962C8B-B14F-4D97-AF65-F5344CB8AC3E}">
        <p14:creationId xmlns:p14="http://schemas.microsoft.com/office/powerpoint/2010/main" val="7547857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r>
              <a:rPr lang="en-GB" dirty="0"/>
              <a:t>Also gene</a:t>
            </a:r>
            <a:r>
              <a:rPr lang="en-GB" baseline="0" dirty="0"/>
              <a:t> expression after 1 day of being treated.</a:t>
            </a:r>
            <a:endParaRPr lang="en-GB" dirty="0"/>
          </a:p>
        </p:txBody>
      </p:sp>
      <p:sp>
        <p:nvSpPr>
          <p:cNvPr id="4" name="Slide Number Placeholder 3"/>
          <p:cNvSpPr>
            <a:spLocks noGrp="1"/>
          </p:cNvSpPr>
          <p:nvPr>
            <p:ph type="sldNum" sz="quarter" idx="10"/>
          </p:nvPr>
        </p:nvSpPr>
        <p:spPr/>
        <p:txBody>
          <a:bodyPr/>
          <a:lstStyle/>
          <a:p>
            <a:fld id="{A6566C60-8546-2A4F-A47F-194F68A2E63A}" type="slidenum">
              <a:rPr lang="en-GB" smtClean="0"/>
              <a:t>9</a:t>
            </a:fld>
            <a:endParaRPr lang="en-GB"/>
          </a:p>
        </p:txBody>
      </p:sp>
    </p:spTree>
    <p:extLst>
      <p:ext uri="{BB962C8B-B14F-4D97-AF65-F5344CB8AC3E}">
        <p14:creationId xmlns:p14="http://schemas.microsoft.com/office/powerpoint/2010/main" val="27603068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r>
              <a:rPr lang="en-GB" dirty="0"/>
              <a:t>So we have a dataset for 912 samples, gene expression data for ~15,000 genes. </a:t>
            </a:r>
          </a:p>
        </p:txBody>
      </p:sp>
      <p:sp>
        <p:nvSpPr>
          <p:cNvPr id="4" name="Slide Number Placeholder 3"/>
          <p:cNvSpPr>
            <a:spLocks noGrp="1"/>
          </p:cNvSpPr>
          <p:nvPr>
            <p:ph type="sldNum" sz="quarter" idx="10"/>
          </p:nvPr>
        </p:nvSpPr>
        <p:spPr/>
        <p:txBody>
          <a:bodyPr/>
          <a:lstStyle/>
          <a:p>
            <a:fld id="{A6566C60-8546-2A4F-A47F-194F68A2E63A}" type="slidenum">
              <a:rPr lang="en-GB" smtClean="0"/>
              <a:t>10</a:t>
            </a:fld>
            <a:endParaRPr lang="en-GB"/>
          </a:p>
        </p:txBody>
      </p:sp>
    </p:spTree>
    <p:extLst>
      <p:ext uri="{BB962C8B-B14F-4D97-AF65-F5344CB8AC3E}">
        <p14:creationId xmlns:p14="http://schemas.microsoft.com/office/powerpoint/2010/main" val="1303951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GB"/>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a:p>
        </p:txBody>
      </p:sp>
      <p:sp>
        <p:nvSpPr>
          <p:cNvPr id="4" name="Date Placeholder 3"/>
          <p:cNvSpPr>
            <a:spLocks noGrp="1"/>
          </p:cNvSpPr>
          <p:nvPr>
            <p:ph type="dt" sz="half" idx="10"/>
          </p:nvPr>
        </p:nvSpPr>
        <p:spPr/>
        <p:txBody>
          <a:bodyPr/>
          <a:lstStyle/>
          <a:p>
            <a:fld id="{6BFECD78-3C8E-49F2-8FAB-59489D168ABB}" type="datetimeFigureOut">
              <a:rPr lang="en-US" smtClean="0"/>
              <a:t>10/24/19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27020199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6BFECD78-3C8E-49F2-8FAB-59489D168ABB}" type="datetimeFigureOut">
              <a:rPr lang="en-US" smtClean="0"/>
              <a:t>10/24/19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29494982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GB"/>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6BFECD78-3C8E-49F2-8FAB-59489D168ABB}" type="datetimeFigureOut">
              <a:rPr lang="en-US" smtClean="0"/>
              <a:t>10/24/19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14279412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6BFECD78-3C8E-49F2-8FAB-59489D168ABB}" type="datetimeFigureOut">
              <a:rPr lang="en-US" smtClean="0"/>
              <a:t>10/24/19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22759333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GB"/>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6BFECD78-3C8E-49F2-8FAB-59489D168ABB}" type="datetimeFigureOut">
              <a:rPr lang="en-US" smtClean="0"/>
              <a:t>10/24/19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17989526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p:cNvSpPr>
            <a:spLocks noGrp="1"/>
          </p:cNvSpPr>
          <p:nvPr>
            <p:ph type="dt" sz="half" idx="10"/>
          </p:nvPr>
        </p:nvSpPr>
        <p:spPr/>
        <p:txBody>
          <a:bodyPr/>
          <a:lstStyle/>
          <a:p>
            <a:fld id="{6BFECD78-3C8E-49F2-8FAB-59489D168ABB}" type="datetimeFigureOut">
              <a:rPr lang="en-US" smtClean="0"/>
              <a:t>10/24/19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10343016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p:cNvSpPr>
            <a:spLocks noGrp="1"/>
          </p:cNvSpPr>
          <p:nvPr>
            <p:ph type="dt" sz="half" idx="10"/>
          </p:nvPr>
        </p:nvSpPr>
        <p:spPr/>
        <p:txBody>
          <a:bodyPr/>
          <a:lstStyle/>
          <a:p>
            <a:fld id="{6BFECD78-3C8E-49F2-8FAB-59489D168ABB}" type="datetimeFigureOut">
              <a:rPr lang="en-US" smtClean="0"/>
              <a:t>10/24/19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14179409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Date Placeholder 2"/>
          <p:cNvSpPr>
            <a:spLocks noGrp="1"/>
          </p:cNvSpPr>
          <p:nvPr>
            <p:ph type="dt" sz="half" idx="10"/>
          </p:nvPr>
        </p:nvSpPr>
        <p:spPr/>
        <p:txBody>
          <a:bodyPr/>
          <a:lstStyle/>
          <a:p>
            <a:fld id="{6BFECD78-3C8E-49F2-8FAB-59489D168ABB}" type="datetimeFigureOut">
              <a:rPr lang="en-US" smtClean="0"/>
              <a:t>10/24/19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6560677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BFECD78-3C8E-49F2-8FAB-59489D168ABB}" type="datetimeFigureOut">
              <a:rPr lang="en-US" smtClean="0"/>
              <a:t>10/24/19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12491287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GB"/>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6BFECD78-3C8E-49F2-8FAB-59489D168ABB}" type="datetimeFigureOut">
              <a:rPr lang="en-US" smtClean="0"/>
              <a:t>10/24/19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27301161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GB"/>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Drag picture to placeholder or click icon to add</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6BFECD78-3C8E-49F2-8FAB-59489D168ABB}" type="datetimeFigureOut">
              <a:rPr lang="en-US" smtClean="0"/>
              <a:t>10/24/19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5065745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BFECD78-3C8E-49F2-8FAB-59489D168ABB}" type="datetimeFigureOut">
              <a:rPr lang="en-US" smtClean="0"/>
              <a:t>10/24/19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FB56013-B943-42BA-886F-6F9D4EB85E9D}" type="slidenum">
              <a:rPr lang="en-US" smtClean="0"/>
              <a:t>‹#›</a:t>
            </a:fld>
            <a:endParaRPr lang="en-US"/>
          </a:p>
        </p:txBody>
      </p:sp>
    </p:spTree>
    <p:extLst>
      <p:ext uri="{BB962C8B-B14F-4D97-AF65-F5344CB8AC3E}">
        <p14:creationId xmlns:p14="http://schemas.microsoft.com/office/powerpoint/2010/main" val="2557711237"/>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2.(nul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2.(nul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https://stats.stackexchange.com/questions/2691/making-sense-of-principal-component-analysis-eigenvectors-eigenvalues"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3.emf"/></Relationships>
</file>

<file path=ppt/slides/_rels/slide22.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14.emf"/><Relationship Id="rId4" Type="http://schemas.openxmlformats.org/officeDocument/2006/relationships/image" Target="../media/image13.emf"/></Relationships>
</file>

<file path=ppt/slides/_rels/slide23.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16.emf"/></Relationships>
</file>

<file path=ppt/slides/_rels/slide25.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19.emf"/><Relationship Id="rId4" Type="http://schemas.openxmlformats.org/officeDocument/2006/relationships/image" Target="../media/image16.emf"/></Relationships>
</file>

<file path=ppt/slides/_rels/slide26.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hyperlink" Target="https://stats.stackexchange.com/questions/2691/making-sense-of-principal-component-analysis-eigenvectors-eigenvalues"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5.emf"/></Relationships>
</file>

<file path=ppt/slides/_rels/slide5.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7.emf"/></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20D6C30-F061-2C4B-AE27-6EE895BC00E0}"/>
              </a:ext>
            </a:extLst>
          </p:cNvPr>
          <p:cNvPicPr>
            <a:picLocks noChangeAspect="1"/>
          </p:cNvPicPr>
          <p:nvPr/>
        </p:nvPicPr>
        <p:blipFill rotWithShape="1">
          <a:blip r:embed="rId2">
            <a:extLst>
              <a:ext uri="{BEBA8EAE-BF5A-486C-A8C5-ECC9F3942E4B}">
                <a14:imgProps xmlns:a14="http://schemas.microsoft.com/office/drawing/2010/main">
                  <a14:imgLayer>
                    <a14:imgEffect>
                      <a14:artisticPencilGrayscale pencilSize="0"/>
                    </a14:imgEffect>
                  </a14:imgLayer>
                </a14:imgProps>
              </a:ext>
              <a:ext uri="{28A0092B-C50C-407E-A947-70E740481C1C}">
                <a14:useLocalDpi xmlns:a14="http://schemas.microsoft.com/office/drawing/2010/main" val="0"/>
              </a:ext>
            </a:extLst>
          </a:blip>
          <a:srcRect l="17247" t="34832" r="24378" b="30293"/>
          <a:stretch/>
        </p:blipFill>
        <p:spPr>
          <a:xfrm>
            <a:off x="2397210" y="4539667"/>
            <a:ext cx="4349579" cy="1948954"/>
          </a:xfrm>
          <a:prstGeom prst="rect">
            <a:avLst/>
          </a:prstGeom>
        </p:spPr>
      </p:pic>
      <p:sp>
        <p:nvSpPr>
          <p:cNvPr id="2" name="Title 1"/>
          <p:cNvSpPr>
            <a:spLocks noGrp="1"/>
          </p:cNvSpPr>
          <p:nvPr>
            <p:ph type="ctrTitle"/>
          </p:nvPr>
        </p:nvSpPr>
        <p:spPr>
          <a:xfrm>
            <a:off x="0" y="0"/>
            <a:ext cx="9144000" cy="1470025"/>
          </a:xfrm>
        </p:spPr>
        <p:txBody>
          <a:bodyPr/>
          <a:lstStyle/>
          <a:p>
            <a:r>
              <a:rPr lang="en-US" dirty="0"/>
              <a:t>Introduction to Statistics – Day 2</a:t>
            </a:r>
          </a:p>
        </p:txBody>
      </p:sp>
      <p:sp>
        <p:nvSpPr>
          <p:cNvPr id="3" name="Subtitle 2"/>
          <p:cNvSpPr>
            <a:spLocks noGrp="1"/>
          </p:cNvSpPr>
          <p:nvPr>
            <p:ph type="subTitle" idx="1"/>
          </p:nvPr>
        </p:nvSpPr>
        <p:spPr>
          <a:xfrm>
            <a:off x="0" y="1470025"/>
            <a:ext cx="9088821" cy="2652658"/>
          </a:xfrm>
        </p:spPr>
        <p:txBody>
          <a:bodyPr/>
          <a:lstStyle/>
          <a:p>
            <a:r>
              <a:rPr lang="en-US" dirty="0"/>
              <a:t>GMS Statistics </a:t>
            </a:r>
            <a:r>
              <a:rPr lang="en-US" dirty="0" err="1"/>
              <a:t>Programme</a:t>
            </a:r>
            <a:endParaRPr lang="en-US" dirty="0"/>
          </a:p>
          <a:p>
            <a:r>
              <a:rPr lang="en-US" dirty="0"/>
              <a:t> </a:t>
            </a:r>
          </a:p>
          <a:p>
            <a:r>
              <a:rPr lang="en-US" dirty="0"/>
              <a:t>Justin Whalley</a:t>
            </a:r>
          </a:p>
        </p:txBody>
      </p:sp>
    </p:spTree>
    <p:extLst>
      <p:ext uri="{BB962C8B-B14F-4D97-AF65-F5344CB8AC3E}">
        <p14:creationId xmlns:p14="http://schemas.microsoft.com/office/powerpoint/2010/main" val="294025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7800" y="12469"/>
            <a:ext cx="8813800" cy="762231"/>
          </a:xfrm>
        </p:spPr>
        <p:txBody>
          <a:bodyPr>
            <a:normAutofit/>
          </a:bodyPr>
          <a:lstStyle/>
          <a:p>
            <a:r>
              <a:rPr lang="en-US" dirty="0">
                <a:latin typeface="Arial" charset="0"/>
                <a:ea typeface="Arial" charset="0"/>
                <a:cs typeface="Arial" charset="0"/>
              </a:rPr>
              <a:t>Pilot data gene expression</a:t>
            </a:r>
          </a:p>
        </p:txBody>
      </p:sp>
      <p:sp>
        <p:nvSpPr>
          <p:cNvPr id="3" name="Slide Number Placeholder 2"/>
          <p:cNvSpPr>
            <a:spLocks noGrp="1"/>
          </p:cNvSpPr>
          <p:nvPr>
            <p:ph type="sldNum" sz="quarter" idx="12"/>
          </p:nvPr>
        </p:nvSpPr>
        <p:spPr/>
        <p:txBody>
          <a:bodyPr/>
          <a:lstStyle/>
          <a:p>
            <a:fld id="{B4327F8E-B75F-1448-B0D2-402B0B5546CA}" type="slidenum">
              <a:rPr lang="en-GB" smtClean="0">
                <a:latin typeface="Arial" charset="0"/>
                <a:ea typeface="Arial" charset="0"/>
                <a:cs typeface="Arial" charset="0"/>
              </a:rPr>
              <a:t>10</a:t>
            </a:fld>
            <a:endParaRPr lang="en-GB">
              <a:latin typeface="Arial" charset="0"/>
              <a:ea typeface="Arial" charset="0"/>
              <a:cs typeface="Arial" charset="0"/>
            </a:endParaRPr>
          </a:p>
        </p:txBody>
      </p:sp>
      <p:pic>
        <p:nvPicPr>
          <p:cNvPr id="12" name="Picture 11" descr="Screenshot 2017-09-05 13.51.36.png"/>
          <p:cNvPicPr>
            <a:picLocks noChangeAspect="1"/>
          </p:cNvPicPr>
          <p:nvPr/>
        </p:nvPicPr>
        <p:blipFill rotWithShape="1">
          <a:blip r:embed="rId3">
            <a:duotone>
              <a:prstClr val="black"/>
              <a:schemeClr val="accent2">
                <a:tint val="45000"/>
                <a:satMod val="400000"/>
              </a:schemeClr>
            </a:duotone>
            <a:extLst>
              <a:ext uri="{28A0092B-C50C-407E-A947-70E740481C1C}">
                <a14:useLocalDpi xmlns:a14="http://schemas.microsoft.com/office/drawing/2010/main" val="0"/>
              </a:ext>
            </a:extLst>
          </a:blip>
          <a:srcRect l="12245" t="28465" r="12074" b="9653"/>
          <a:stretch/>
        </p:blipFill>
        <p:spPr>
          <a:xfrm>
            <a:off x="1368713" y="1356092"/>
            <a:ext cx="2034802" cy="2280825"/>
          </a:xfrm>
          <a:prstGeom prst="rect">
            <a:avLst/>
          </a:prstGeom>
          <a:noFill/>
        </p:spPr>
      </p:pic>
      <p:grpSp>
        <p:nvGrpSpPr>
          <p:cNvPr id="15" name="Group 14"/>
          <p:cNvGrpSpPr/>
          <p:nvPr/>
        </p:nvGrpSpPr>
        <p:grpSpPr>
          <a:xfrm>
            <a:off x="404410" y="1403098"/>
            <a:ext cx="521639" cy="2320067"/>
            <a:chOff x="2501373" y="704369"/>
            <a:chExt cx="306041" cy="1370257"/>
          </a:xfrm>
        </p:grpSpPr>
        <p:sp>
          <p:nvSpPr>
            <p:cNvPr id="16" name="TextBox 15"/>
            <p:cNvSpPr txBox="1"/>
            <p:nvPr/>
          </p:nvSpPr>
          <p:spPr>
            <a:xfrm rot="16200000">
              <a:off x="2088899" y="1116843"/>
              <a:ext cx="1041632" cy="216684"/>
            </a:xfrm>
            <a:prstGeom prst="rect">
              <a:avLst/>
            </a:prstGeom>
            <a:noFill/>
          </p:spPr>
          <p:txBody>
            <a:bodyPr wrap="square" rtlCol="0">
              <a:spAutoFit/>
            </a:bodyPr>
            <a:lstStyle/>
            <a:p>
              <a:r>
                <a:rPr lang="en-US" dirty="0">
                  <a:latin typeface="Arial" charset="0"/>
                  <a:ea typeface="Arial" charset="0"/>
                  <a:cs typeface="Arial" charset="0"/>
                </a:rPr>
                <a:t>genes</a:t>
              </a:r>
            </a:p>
          </p:txBody>
        </p:sp>
        <p:cxnSp>
          <p:nvCxnSpPr>
            <p:cNvPr id="17" name="Straight Arrow Connector 16"/>
            <p:cNvCxnSpPr/>
            <p:nvPr/>
          </p:nvCxnSpPr>
          <p:spPr>
            <a:xfrm>
              <a:off x="2807414" y="744392"/>
              <a:ext cx="0" cy="1330234"/>
            </a:xfrm>
            <a:prstGeom prst="straightConnector1">
              <a:avLst/>
            </a:prstGeom>
            <a:ln w="19050">
              <a:solidFill>
                <a:schemeClr val="tx1"/>
              </a:solidFill>
              <a:tailEnd type="arrow" w="med" len="sm"/>
            </a:ln>
          </p:spPr>
          <p:style>
            <a:lnRef idx="2">
              <a:schemeClr val="accent1"/>
            </a:lnRef>
            <a:fillRef idx="0">
              <a:schemeClr val="accent1"/>
            </a:fillRef>
            <a:effectRef idx="1">
              <a:schemeClr val="accent1"/>
            </a:effectRef>
            <a:fontRef idx="minor">
              <a:schemeClr val="tx1"/>
            </a:fontRef>
          </p:style>
        </p:cxnSp>
      </p:grpSp>
      <p:sp>
        <p:nvSpPr>
          <p:cNvPr id="24" name="TextBox 23"/>
          <p:cNvSpPr txBox="1"/>
          <p:nvPr/>
        </p:nvSpPr>
        <p:spPr>
          <a:xfrm>
            <a:off x="1531690" y="780782"/>
            <a:ext cx="1740196" cy="369332"/>
          </a:xfrm>
          <a:prstGeom prst="rect">
            <a:avLst/>
          </a:prstGeom>
          <a:noFill/>
        </p:spPr>
        <p:txBody>
          <a:bodyPr wrap="square" rtlCol="0">
            <a:spAutoFit/>
          </a:bodyPr>
          <a:lstStyle/>
          <a:p>
            <a:r>
              <a:rPr lang="en-US" dirty="0">
                <a:latin typeface="Arial" charset="0"/>
                <a:ea typeface="Arial" charset="0"/>
                <a:cs typeface="Arial" charset="0"/>
              </a:rPr>
              <a:t>donor</a:t>
            </a:r>
          </a:p>
        </p:txBody>
      </p:sp>
      <p:pic>
        <p:nvPicPr>
          <p:cNvPr id="11" name="Picture 10" descr="Screenshot 2017-09-05 13.51.36.png"/>
          <p:cNvPicPr>
            <a:picLocks noChangeAspect="1"/>
          </p:cNvPicPr>
          <p:nvPr/>
        </p:nvPicPr>
        <p:blipFill rotWithShape="1">
          <a:blip r:embed="rId3">
            <a:duotone>
              <a:prstClr val="black"/>
              <a:schemeClr val="accent3">
                <a:tint val="45000"/>
                <a:satMod val="400000"/>
              </a:schemeClr>
            </a:duotone>
            <a:extLst>
              <a:ext uri="{28A0092B-C50C-407E-A947-70E740481C1C}">
                <a14:useLocalDpi xmlns:a14="http://schemas.microsoft.com/office/drawing/2010/main" val="0"/>
              </a:ext>
            </a:extLst>
          </a:blip>
          <a:srcRect l="12245" t="28465" r="12074" b="9653"/>
          <a:stretch/>
        </p:blipFill>
        <p:spPr>
          <a:xfrm>
            <a:off x="2455721" y="2186448"/>
            <a:ext cx="2034800" cy="2280825"/>
          </a:xfrm>
          <a:prstGeom prst="rect">
            <a:avLst/>
          </a:prstGeom>
          <a:noFill/>
        </p:spPr>
      </p:pic>
      <p:sp>
        <p:nvSpPr>
          <p:cNvPr id="13" name="TextBox 12"/>
          <p:cNvSpPr txBox="1"/>
          <p:nvPr/>
        </p:nvSpPr>
        <p:spPr>
          <a:xfrm>
            <a:off x="1368713" y="3636917"/>
            <a:ext cx="1425377" cy="400110"/>
          </a:xfrm>
          <a:prstGeom prst="rect">
            <a:avLst/>
          </a:prstGeom>
          <a:noFill/>
        </p:spPr>
        <p:txBody>
          <a:bodyPr wrap="square" rtlCol="0">
            <a:spAutoFit/>
          </a:bodyPr>
          <a:lstStyle/>
          <a:p>
            <a:r>
              <a:rPr lang="en-US" sz="2000" dirty="0">
                <a:latin typeface="Arial" charset="0"/>
                <a:ea typeface="Arial" charset="0"/>
                <a:cs typeface="Arial" charset="0"/>
              </a:rPr>
              <a:t>Naive</a:t>
            </a:r>
          </a:p>
        </p:txBody>
      </p:sp>
      <p:sp>
        <p:nvSpPr>
          <p:cNvPr id="14" name="TextBox 13"/>
          <p:cNvSpPr txBox="1"/>
          <p:nvPr/>
        </p:nvSpPr>
        <p:spPr>
          <a:xfrm>
            <a:off x="2455721" y="4479620"/>
            <a:ext cx="1037696" cy="400110"/>
          </a:xfrm>
          <a:prstGeom prst="rect">
            <a:avLst/>
          </a:prstGeom>
          <a:noFill/>
        </p:spPr>
        <p:txBody>
          <a:bodyPr wrap="square" rtlCol="0">
            <a:spAutoFit/>
          </a:bodyPr>
          <a:lstStyle/>
          <a:p>
            <a:r>
              <a:rPr lang="en-US" sz="2000" dirty="0" err="1">
                <a:latin typeface="Arial" charset="0"/>
                <a:ea typeface="Arial" charset="0"/>
                <a:cs typeface="Arial" charset="0"/>
              </a:rPr>
              <a:t>IFNγ</a:t>
            </a:r>
            <a:endParaRPr lang="en-US" sz="2000" dirty="0">
              <a:latin typeface="Arial" charset="0"/>
              <a:ea typeface="Arial" charset="0"/>
              <a:cs typeface="Arial" charset="0"/>
            </a:endParaRPr>
          </a:p>
        </p:txBody>
      </p:sp>
      <p:pic>
        <p:nvPicPr>
          <p:cNvPr id="18" name="Picture 17" descr="Screenshot 2017-09-05 13.51.36.png"/>
          <p:cNvPicPr>
            <a:picLocks noChangeAspect="1"/>
          </p:cNvPicPr>
          <p:nvPr/>
        </p:nvPicPr>
        <p:blipFill rotWithShape="1">
          <a:blip r:embed="rId3">
            <a:duotone>
              <a:prstClr val="black"/>
              <a:schemeClr val="accent1">
                <a:tint val="45000"/>
                <a:satMod val="400000"/>
              </a:schemeClr>
            </a:duotone>
            <a:extLst>
              <a:ext uri="{28A0092B-C50C-407E-A947-70E740481C1C}">
                <a14:useLocalDpi xmlns:a14="http://schemas.microsoft.com/office/drawing/2010/main" val="0"/>
              </a:ext>
            </a:extLst>
          </a:blip>
          <a:srcRect l="12245" t="28465" r="12074" b="9653"/>
          <a:stretch/>
        </p:blipFill>
        <p:spPr>
          <a:xfrm>
            <a:off x="3603218" y="3021278"/>
            <a:ext cx="2034800" cy="2280825"/>
          </a:xfrm>
          <a:prstGeom prst="rect">
            <a:avLst/>
          </a:prstGeom>
          <a:noFill/>
        </p:spPr>
      </p:pic>
      <p:sp>
        <p:nvSpPr>
          <p:cNvPr id="4" name="Rectangle 3"/>
          <p:cNvSpPr/>
          <p:nvPr/>
        </p:nvSpPr>
        <p:spPr>
          <a:xfrm>
            <a:off x="3603218" y="5302103"/>
            <a:ext cx="1123772" cy="400110"/>
          </a:xfrm>
          <a:prstGeom prst="rect">
            <a:avLst/>
          </a:prstGeom>
        </p:spPr>
        <p:txBody>
          <a:bodyPr wrap="square">
            <a:spAutoFit/>
          </a:bodyPr>
          <a:lstStyle/>
          <a:p>
            <a:r>
              <a:rPr lang="en-US" sz="2000" dirty="0">
                <a:latin typeface="Arial" charset="0"/>
                <a:ea typeface="Arial" charset="0"/>
                <a:cs typeface="Arial" charset="0"/>
              </a:rPr>
              <a:t>LPS 2h</a:t>
            </a:r>
          </a:p>
        </p:txBody>
      </p:sp>
      <p:pic>
        <p:nvPicPr>
          <p:cNvPr id="19" name="Picture 18" descr="Screenshot 2017-09-05 13.51.36.png"/>
          <p:cNvPicPr>
            <a:picLocks noChangeAspect="1"/>
          </p:cNvPicPr>
          <p:nvPr/>
        </p:nvPicPr>
        <p:blipFill rotWithShape="1">
          <a:blip r:embed="rId3">
            <a:duotone>
              <a:prstClr val="black"/>
              <a:schemeClr val="accent6">
                <a:tint val="45000"/>
                <a:satMod val="400000"/>
              </a:schemeClr>
            </a:duotone>
            <a:extLst>
              <a:ext uri="{28A0092B-C50C-407E-A947-70E740481C1C}">
                <a14:useLocalDpi xmlns:a14="http://schemas.microsoft.com/office/drawing/2010/main" val="0"/>
              </a:ext>
            </a:extLst>
          </a:blip>
          <a:srcRect l="12245" t="28465" r="12074" b="9653"/>
          <a:stretch/>
        </p:blipFill>
        <p:spPr>
          <a:xfrm>
            <a:off x="4726990" y="3808000"/>
            <a:ext cx="2034802" cy="2280825"/>
          </a:xfrm>
          <a:prstGeom prst="rect">
            <a:avLst/>
          </a:prstGeom>
          <a:noFill/>
        </p:spPr>
      </p:pic>
      <p:sp>
        <p:nvSpPr>
          <p:cNvPr id="20" name="TextBox 19"/>
          <p:cNvSpPr txBox="1"/>
          <p:nvPr/>
        </p:nvSpPr>
        <p:spPr>
          <a:xfrm>
            <a:off x="4726990" y="6105108"/>
            <a:ext cx="1636378" cy="400110"/>
          </a:xfrm>
          <a:prstGeom prst="rect">
            <a:avLst/>
          </a:prstGeom>
          <a:noFill/>
        </p:spPr>
        <p:txBody>
          <a:bodyPr wrap="square" rtlCol="0">
            <a:spAutoFit/>
          </a:bodyPr>
          <a:lstStyle/>
          <a:p>
            <a:r>
              <a:rPr lang="en-US" sz="2000" dirty="0">
                <a:latin typeface="Arial" charset="0"/>
                <a:ea typeface="Arial" charset="0"/>
                <a:cs typeface="Arial" charset="0"/>
              </a:rPr>
              <a:t>LPS 24h</a:t>
            </a:r>
          </a:p>
        </p:txBody>
      </p:sp>
      <p:cxnSp>
        <p:nvCxnSpPr>
          <p:cNvPr id="21" name="Straight Arrow Connector 20"/>
          <p:cNvCxnSpPr/>
          <p:nvPr/>
        </p:nvCxnSpPr>
        <p:spPr>
          <a:xfrm>
            <a:off x="926049" y="3942663"/>
            <a:ext cx="3686056" cy="2562555"/>
          </a:xfrm>
          <a:prstGeom prst="straightConnector1">
            <a:avLst/>
          </a:prstGeom>
          <a:ln w="19050">
            <a:solidFill>
              <a:schemeClr val="tx1"/>
            </a:solidFill>
            <a:tailEnd type="arrow" w="med" len="sm"/>
          </a:ln>
        </p:spPr>
        <p:style>
          <a:lnRef idx="2">
            <a:schemeClr val="accent1"/>
          </a:lnRef>
          <a:fillRef idx="0">
            <a:schemeClr val="accent1"/>
          </a:fillRef>
          <a:effectRef idx="1">
            <a:schemeClr val="accent1"/>
          </a:effectRef>
          <a:fontRef idx="minor">
            <a:schemeClr val="tx1"/>
          </a:fontRef>
        </p:style>
      </p:cxnSp>
      <p:sp>
        <p:nvSpPr>
          <p:cNvPr id="22" name="TextBox 21"/>
          <p:cNvSpPr txBox="1"/>
          <p:nvPr/>
        </p:nvSpPr>
        <p:spPr>
          <a:xfrm rot="2249106">
            <a:off x="1078917" y="5131294"/>
            <a:ext cx="2111933" cy="369332"/>
          </a:xfrm>
          <a:prstGeom prst="rect">
            <a:avLst/>
          </a:prstGeom>
          <a:noFill/>
        </p:spPr>
        <p:txBody>
          <a:bodyPr wrap="square" rtlCol="0">
            <a:spAutoFit/>
          </a:bodyPr>
          <a:lstStyle/>
          <a:p>
            <a:r>
              <a:rPr lang="en-US" dirty="0">
                <a:latin typeface="Arial" charset="0"/>
                <a:ea typeface="Arial" charset="0"/>
                <a:cs typeface="Arial" charset="0"/>
              </a:rPr>
              <a:t>Treatment</a:t>
            </a:r>
          </a:p>
        </p:txBody>
      </p:sp>
      <p:cxnSp>
        <p:nvCxnSpPr>
          <p:cNvPr id="23" name="Straight Arrow Connector 22"/>
          <p:cNvCxnSpPr/>
          <p:nvPr/>
        </p:nvCxnSpPr>
        <p:spPr>
          <a:xfrm>
            <a:off x="1368713" y="1139475"/>
            <a:ext cx="2034802" cy="0"/>
          </a:xfrm>
          <a:prstGeom prst="straightConnector1">
            <a:avLst/>
          </a:prstGeom>
          <a:ln w="19050">
            <a:solidFill>
              <a:schemeClr val="tx1"/>
            </a:solidFill>
            <a:tailEnd type="arrow" w="med" len="sm"/>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179112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36968DB-999A-2043-9200-93E470180D47}"/>
              </a:ext>
            </a:extLst>
          </p:cNvPr>
          <p:cNvPicPr>
            <a:picLocks noChangeAspect="1"/>
          </p:cNvPicPr>
          <p:nvPr/>
        </p:nvPicPr>
        <p:blipFill>
          <a:blip r:embed="rId3"/>
          <a:stretch>
            <a:fillRect/>
          </a:stretch>
        </p:blipFill>
        <p:spPr>
          <a:xfrm>
            <a:off x="86497" y="440724"/>
            <a:ext cx="8971005" cy="5980670"/>
          </a:xfrm>
          <a:prstGeom prst="rect">
            <a:avLst/>
          </a:prstGeom>
        </p:spPr>
      </p:pic>
    </p:spTree>
    <p:extLst>
      <p:ext uri="{BB962C8B-B14F-4D97-AF65-F5344CB8AC3E}">
        <p14:creationId xmlns:p14="http://schemas.microsoft.com/office/powerpoint/2010/main" val="20404615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544392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B4327F8E-B75F-1448-B0D2-402B0B5546CA}" type="slidenum">
              <a:rPr lang="en-GB" smtClean="0">
                <a:latin typeface="Arial" charset="0"/>
                <a:ea typeface="Arial" charset="0"/>
                <a:cs typeface="Arial" charset="0"/>
              </a:rPr>
              <a:t>13</a:t>
            </a:fld>
            <a:endParaRPr lang="en-GB">
              <a:latin typeface="Arial" charset="0"/>
              <a:ea typeface="Arial" charset="0"/>
              <a:cs typeface="Arial" charset="0"/>
            </a:endParaRPr>
          </a:p>
        </p:txBody>
      </p:sp>
      <p:pic>
        <p:nvPicPr>
          <p:cNvPr id="22" name="Picture 21" descr="Screenshot 2017-09-05 13.51.36.png">
            <a:extLst>
              <a:ext uri="{FF2B5EF4-FFF2-40B4-BE49-F238E27FC236}">
                <a16:creationId xmlns:a16="http://schemas.microsoft.com/office/drawing/2014/main" id="{40EEC068-CD22-8648-804C-EF7704C6042A}"/>
              </a:ext>
            </a:extLst>
          </p:cNvPr>
          <p:cNvPicPr>
            <a:picLocks noChangeAspect="1"/>
          </p:cNvPicPr>
          <p:nvPr/>
        </p:nvPicPr>
        <p:blipFill rotWithShape="1">
          <a:blip r:embed="rId3">
            <a:duotone>
              <a:prstClr val="black"/>
              <a:schemeClr val="accent2">
                <a:tint val="45000"/>
                <a:satMod val="400000"/>
              </a:schemeClr>
            </a:duotone>
            <a:extLst>
              <a:ext uri="{28A0092B-C50C-407E-A947-70E740481C1C}">
                <a14:useLocalDpi xmlns:a14="http://schemas.microsoft.com/office/drawing/2010/main" val="0"/>
              </a:ext>
            </a:extLst>
          </a:blip>
          <a:srcRect l="12245" t="28465" r="12074" b="9653"/>
          <a:stretch/>
        </p:blipFill>
        <p:spPr>
          <a:xfrm>
            <a:off x="1368713" y="1902193"/>
            <a:ext cx="1009630" cy="1131702"/>
          </a:xfrm>
          <a:prstGeom prst="rect">
            <a:avLst/>
          </a:prstGeom>
          <a:noFill/>
        </p:spPr>
      </p:pic>
      <p:grpSp>
        <p:nvGrpSpPr>
          <p:cNvPr id="23" name="Group 22">
            <a:extLst>
              <a:ext uri="{FF2B5EF4-FFF2-40B4-BE49-F238E27FC236}">
                <a16:creationId xmlns:a16="http://schemas.microsoft.com/office/drawing/2014/main" id="{A000BA30-6970-0A45-A8D6-7AD5D60591DC}"/>
              </a:ext>
            </a:extLst>
          </p:cNvPr>
          <p:cNvGrpSpPr/>
          <p:nvPr/>
        </p:nvGrpSpPr>
        <p:grpSpPr>
          <a:xfrm>
            <a:off x="788823" y="1911570"/>
            <a:ext cx="398480" cy="1122325"/>
            <a:chOff x="2427755" y="704369"/>
            <a:chExt cx="471168" cy="1330234"/>
          </a:xfrm>
        </p:grpSpPr>
        <p:sp>
          <p:nvSpPr>
            <p:cNvPr id="24" name="TextBox 23">
              <a:extLst>
                <a:ext uri="{FF2B5EF4-FFF2-40B4-BE49-F238E27FC236}">
                  <a16:creationId xmlns:a16="http://schemas.microsoft.com/office/drawing/2014/main" id="{B2F89437-1F40-9642-AD0A-8CBF10CF5958}"/>
                </a:ext>
              </a:extLst>
            </p:cNvPr>
            <p:cNvSpPr txBox="1"/>
            <p:nvPr/>
          </p:nvSpPr>
          <p:spPr>
            <a:xfrm rot="16200000">
              <a:off x="2088899" y="1043225"/>
              <a:ext cx="1041632" cy="363920"/>
            </a:xfrm>
            <a:prstGeom prst="rect">
              <a:avLst/>
            </a:prstGeom>
            <a:noFill/>
          </p:spPr>
          <p:txBody>
            <a:bodyPr wrap="square" rtlCol="0">
              <a:spAutoFit/>
            </a:bodyPr>
            <a:lstStyle/>
            <a:p>
              <a:r>
                <a:rPr lang="en-US" sz="1400">
                  <a:latin typeface="Arial" charset="0"/>
                  <a:ea typeface="Arial" charset="0"/>
                  <a:cs typeface="Arial" charset="0"/>
                </a:rPr>
                <a:t>genes</a:t>
              </a:r>
            </a:p>
          </p:txBody>
        </p:sp>
        <p:cxnSp>
          <p:nvCxnSpPr>
            <p:cNvPr id="25" name="Straight Arrow Connector 24">
              <a:extLst>
                <a:ext uri="{FF2B5EF4-FFF2-40B4-BE49-F238E27FC236}">
                  <a16:creationId xmlns:a16="http://schemas.microsoft.com/office/drawing/2014/main" id="{32644C87-A44B-B44E-AB77-97C1501A920F}"/>
                </a:ext>
              </a:extLst>
            </p:cNvPr>
            <p:cNvCxnSpPr/>
            <p:nvPr/>
          </p:nvCxnSpPr>
          <p:spPr>
            <a:xfrm>
              <a:off x="2898923" y="704369"/>
              <a:ext cx="0" cy="1330234"/>
            </a:xfrm>
            <a:prstGeom prst="straightConnector1">
              <a:avLst/>
            </a:prstGeom>
            <a:ln w="19050">
              <a:solidFill>
                <a:schemeClr val="tx1"/>
              </a:solidFill>
              <a:tailEnd type="arrow" w="med" len="sm"/>
            </a:ln>
          </p:spPr>
          <p:style>
            <a:lnRef idx="2">
              <a:schemeClr val="accent1"/>
            </a:lnRef>
            <a:fillRef idx="0">
              <a:schemeClr val="accent1"/>
            </a:fillRef>
            <a:effectRef idx="1">
              <a:schemeClr val="accent1"/>
            </a:effectRef>
            <a:fontRef idx="minor">
              <a:schemeClr val="tx1"/>
            </a:fontRef>
          </p:style>
        </p:cxnSp>
      </p:grpSp>
      <p:sp>
        <p:nvSpPr>
          <p:cNvPr id="26" name="TextBox 25">
            <a:extLst>
              <a:ext uri="{FF2B5EF4-FFF2-40B4-BE49-F238E27FC236}">
                <a16:creationId xmlns:a16="http://schemas.microsoft.com/office/drawing/2014/main" id="{08EF72B4-E136-5948-A2F9-39F8CD521AE7}"/>
              </a:ext>
            </a:extLst>
          </p:cNvPr>
          <p:cNvSpPr txBox="1"/>
          <p:nvPr/>
        </p:nvSpPr>
        <p:spPr>
          <a:xfrm>
            <a:off x="1531690" y="1326882"/>
            <a:ext cx="863452" cy="307777"/>
          </a:xfrm>
          <a:prstGeom prst="rect">
            <a:avLst/>
          </a:prstGeom>
          <a:noFill/>
        </p:spPr>
        <p:txBody>
          <a:bodyPr wrap="square" rtlCol="0">
            <a:spAutoFit/>
          </a:bodyPr>
          <a:lstStyle/>
          <a:p>
            <a:r>
              <a:rPr lang="en-US" sz="1400">
                <a:latin typeface="Arial" charset="0"/>
                <a:ea typeface="Arial" charset="0"/>
                <a:cs typeface="Arial" charset="0"/>
              </a:rPr>
              <a:t>donor</a:t>
            </a:r>
          </a:p>
        </p:txBody>
      </p:sp>
      <p:cxnSp>
        <p:nvCxnSpPr>
          <p:cNvPr id="27" name="Straight Arrow Connector 26">
            <a:extLst>
              <a:ext uri="{FF2B5EF4-FFF2-40B4-BE49-F238E27FC236}">
                <a16:creationId xmlns:a16="http://schemas.microsoft.com/office/drawing/2014/main" id="{45AA1D3B-F01C-6F4B-8BA6-A57631E982AC}"/>
              </a:ext>
            </a:extLst>
          </p:cNvPr>
          <p:cNvCxnSpPr/>
          <p:nvPr/>
        </p:nvCxnSpPr>
        <p:spPr>
          <a:xfrm>
            <a:off x="1368713" y="1685575"/>
            <a:ext cx="1009630" cy="15529"/>
          </a:xfrm>
          <a:prstGeom prst="straightConnector1">
            <a:avLst/>
          </a:prstGeom>
          <a:ln w="19050">
            <a:solidFill>
              <a:schemeClr val="tx1"/>
            </a:solidFill>
            <a:tailEnd type="arrow" w="med" len="sm"/>
          </a:ln>
        </p:spPr>
        <p:style>
          <a:lnRef idx="2">
            <a:schemeClr val="accent1"/>
          </a:lnRef>
          <a:fillRef idx="0">
            <a:schemeClr val="accent1"/>
          </a:fillRef>
          <a:effectRef idx="1">
            <a:schemeClr val="accent1"/>
          </a:effectRef>
          <a:fontRef idx="minor">
            <a:schemeClr val="tx1"/>
          </a:fontRef>
        </p:style>
      </p:cxnSp>
      <p:pic>
        <p:nvPicPr>
          <p:cNvPr id="28" name="Picture 27" descr="Screenshot 2017-09-05 13.51.36.png">
            <a:extLst>
              <a:ext uri="{FF2B5EF4-FFF2-40B4-BE49-F238E27FC236}">
                <a16:creationId xmlns:a16="http://schemas.microsoft.com/office/drawing/2014/main" id="{E6260037-579C-8A43-8AD3-7912BC0CDC2E}"/>
              </a:ext>
            </a:extLst>
          </p:cNvPr>
          <p:cNvPicPr>
            <a:picLocks noChangeAspect="1"/>
          </p:cNvPicPr>
          <p:nvPr/>
        </p:nvPicPr>
        <p:blipFill rotWithShape="1">
          <a:blip r:embed="rId3">
            <a:duotone>
              <a:prstClr val="black"/>
              <a:schemeClr val="accent3">
                <a:tint val="45000"/>
                <a:satMod val="400000"/>
              </a:schemeClr>
            </a:duotone>
            <a:extLst>
              <a:ext uri="{28A0092B-C50C-407E-A947-70E740481C1C}">
                <a14:useLocalDpi xmlns:a14="http://schemas.microsoft.com/office/drawing/2010/main" val="0"/>
              </a:ext>
            </a:extLst>
          </a:blip>
          <a:srcRect l="12245" t="28465" r="12074" b="9653"/>
          <a:stretch/>
        </p:blipFill>
        <p:spPr>
          <a:xfrm>
            <a:off x="1794715" y="2224549"/>
            <a:ext cx="1009629" cy="1131702"/>
          </a:xfrm>
          <a:prstGeom prst="rect">
            <a:avLst/>
          </a:prstGeom>
          <a:noFill/>
        </p:spPr>
      </p:pic>
      <p:sp>
        <p:nvSpPr>
          <p:cNvPr id="29" name="TextBox 28">
            <a:extLst>
              <a:ext uri="{FF2B5EF4-FFF2-40B4-BE49-F238E27FC236}">
                <a16:creationId xmlns:a16="http://schemas.microsoft.com/office/drawing/2014/main" id="{C031A9F1-7457-D44D-BA09-BBBD9C86E654}"/>
              </a:ext>
            </a:extLst>
          </p:cNvPr>
          <p:cNvSpPr txBox="1"/>
          <p:nvPr/>
        </p:nvSpPr>
        <p:spPr>
          <a:xfrm>
            <a:off x="1103698" y="3024778"/>
            <a:ext cx="707245" cy="338554"/>
          </a:xfrm>
          <a:prstGeom prst="rect">
            <a:avLst/>
          </a:prstGeom>
          <a:noFill/>
        </p:spPr>
        <p:txBody>
          <a:bodyPr wrap="none" rtlCol="0">
            <a:spAutoFit/>
          </a:bodyPr>
          <a:lstStyle/>
          <a:p>
            <a:r>
              <a:rPr lang="en-US" sz="1600">
                <a:latin typeface="Arial" charset="0"/>
                <a:ea typeface="Arial" charset="0"/>
                <a:cs typeface="Arial" charset="0"/>
              </a:rPr>
              <a:t>Naive</a:t>
            </a:r>
          </a:p>
        </p:txBody>
      </p:sp>
      <p:sp>
        <p:nvSpPr>
          <p:cNvPr id="30" name="TextBox 29">
            <a:extLst>
              <a:ext uri="{FF2B5EF4-FFF2-40B4-BE49-F238E27FC236}">
                <a16:creationId xmlns:a16="http://schemas.microsoft.com/office/drawing/2014/main" id="{772B728B-79F7-6F4C-BF58-20CF0E479A9D}"/>
              </a:ext>
            </a:extLst>
          </p:cNvPr>
          <p:cNvSpPr txBox="1"/>
          <p:nvPr/>
        </p:nvSpPr>
        <p:spPr>
          <a:xfrm>
            <a:off x="1761026" y="3324006"/>
            <a:ext cx="514885" cy="338554"/>
          </a:xfrm>
          <a:prstGeom prst="rect">
            <a:avLst/>
          </a:prstGeom>
          <a:noFill/>
        </p:spPr>
        <p:txBody>
          <a:bodyPr wrap="none" rtlCol="0">
            <a:spAutoFit/>
          </a:bodyPr>
          <a:lstStyle/>
          <a:p>
            <a:r>
              <a:rPr lang="en-US" sz="1600">
                <a:latin typeface="Arial" charset="0"/>
                <a:ea typeface="Arial" charset="0"/>
                <a:cs typeface="Arial" charset="0"/>
              </a:rPr>
              <a:t>IFN</a:t>
            </a:r>
          </a:p>
        </p:txBody>
      </p:sp>
      <p:pic>
        <p:nvPicPr>
          <p:cNvPr id="31" name="Picture 30" descr="Screenshot 2017-09-05 13.51.36.png">
            <a:extLst>
              <a:ext uri="{FF2B5EF4-FFF2-40B4-BE49-F238E27FC236}">
                <a16:creationId xmlns:a16="http://schemas.microsoft.com/office/drawing/2014/main" id="{F0BF271F-BFED-2D4E-AD25-68F69150867F}"/>
              </a:ext>
            </a:extLst>
          </p:cNvPr>
          <p:cNvPicPr>
            <a:picLocks noChangeAspect="1"/>
          </p:cNvPicPr>
          <p:nvPr/>
        </p:nvPicPr>
        <p:blipFill rotWithShape="1">
          <a:blip r:embed="rId3">
            <a:duotone>
              <a:prstClr val="black"/>
              <a:schemeClr val="accent1">
                <a:tint val="45000"/>
                <a:satMod val="400000"/>
              </a:schemeClr>
            </a:duotone>
            <a:extLst>
              <a:ext uri="{28A0092B-C50C-407E-A947-70E740481C1C}">
                <a14:useLocalDpi xmlns:a14="http://schemas.microsoft.com/office/drawing/2010/main" val="0"/>
              </a:ext>
            </a:extLst>
          </a:blip>
          <a:srcRect l="12245" t="28465" r="12074" b="9653"/>
          <a:stretch/>
        </p:blipFill>
        <p:spPr>
          <a:xfrm>
            <a:off x="2333218" y="2604853"/>
            <a:ext cx="1009629" cy="1131702"/>
          </a:xfrm>
          <a:prstGeom prst="rect">
            <a:avLst/>
          </a:prstGeom>
          <a:noFill/>
        </p:spPr>
      </p:pic>
      <p:pic>
        <p:nvPicPr>
          <p:cNvPr id="32" name="Picture 31" descr="Screenshot 2017-09-05 13.51.36.png">
            <a:extLst>
              <a:ext uri="{FF2B5EF4-FFF2-40B4-BE49-F238E27FC236}">
                <a16:creationId xmlns:a16="http://schemas.microsoft.com/office/drawing/2014/main" id="{F2421EF2-877D-FF48-AC83-85A867A2BD74}"/>
              </a:ext>
            </a:extLst>
          </p:cNvPr>
          <p:cNvPicPr>
            <a:picLocks noChangeAspect="1"/>
          </p:cNvPicPr>
          <p:nvPr/>
        </p:nvPicPr>
        <p:blipFill rotWithShape="1">
          <a:blip r:embed="rId3">
            <a:duotone>
              <a:prstClr val="black"/>
              <a:schemeClr val="accent6">
                <a:tint val="45000"/>
                <a:satMod val="400000"/>
              </a:schemeClr>
            </a:duotone>
            <a:extLst>
              <a:ext uri="{28A0092B-C50C-407E-A947-70E740481C1C}">
                <a14:useLocalDpi xmlns:a14="http://schemas.microsoft.com/office/drawing/2010/main" val="0"/>
              </a:ext>
            </a:extLst>
          </a:blip>
          <a:srcRect l="12245" t="28465" r="12074" b="9653"/>
          <a:stretch/>
        </p:blipFill>
        <p:spPr>
          <a:xfrm>
            <a:off x="2911815" y="3143116"/>
            <a:ext cx="1009630" cy="1131702"/>
          </a:xfrm>
          <a:prstGeom prst="rect">
            <a:avLst/>
          </a:prstGeom>
          <a:noFill/>
        </p:spPr>
      </p:pic>
      <p:sp>
        <p:nvSpPr>
          <p:cNvPr id="33" name="TextBox 32">
            <a:extLst>
              <a:ext uri="{FF2B5EF4-FFF2-40B4-BE49-F238E27FC236}">
                <a16:creationId xmlns:a16="http://schemas.microsoft.com/office/drawing/2014/main" id="{61BABBCB-F305-A842-ACAF-6C5BC5D2E907}"/>
              </a:ext>
            </a:extLst>
          </p:cNvPr>
          <p:cNvSpPr txBox="1"/>
          <p:nvPr/>
        </p:nvSpPr>
        <p:spPr>
          <a:xfrm>
            <a:off x="2911887" y="4367196"/>
            <a:ext cx="570990" cy="584775"/>
          </a:xfrm>
          <a:prstGeom prst="rect">
            <a:avLst/>
          </a:prstGeom>
          <a:noFill/>
        </p:spPr>
        <p:txBody>
          <a:bodyPr wrap="none" rtlCol="0">
            <a:spAutoFit/>
          </a:bodyPr>
          <a:lstStyle/>
          <a:p>
            <a:r>
              <a:rPr lang="en-US" sz="1600">
                <a:latin typeface="Arial" charset="0"/>
                <a:ea typeface="Arial" charset="0"/>
                <a:cs typeface="Arial" charset="0"/>
              </a:rPr>
              <a:t>LPS</a:t>
            </a:r>
          </a:p>
          <a:p>
            <a:r>
              <a:rPr lang="en-US" sz="1600">
                <a:latin typeface="Arial" charset="0"/>
                <a:ea typeface="Arial" charset="0"/>
                <a:cs typeface="Arial" charset="0"/>
              </a:rPr>
              <a:t>24h</a:t>
            </a:r>
          </a:p>
        </p:txBody>
      </p:sp>
      <p:cxnSp>
        <p:nvCxnSpPr>
          <p:cNvPr id="34" name="Straight Arrow Connector 33">
            <a:extLst>
              <a:ext uri="{FF2B5EF4-FFF2-40B4-BE49-F238E27FC236}">
                <a16:creationId xmlns:a16="http://schemas.microsoft.com/office/drawing/2014/main" id="{D82F4857-AEDF-924E-A1C7-79953FD195D8}"/>
              </a:ext>
            </a:extLst>
          </p:cNvPr>
          <p:cNvCxnSpPr/>
          <p:nvPr/>
        </p:nvCxnSpPr>
        <p:spPr>
          <a:xfrm>
            <a:off x="903926" y="3528349"/>
            <a:ext cx="1429292" cy="1286663"/>
          </a:xfrm>
          <a:prstGeom prst="straightConnector1">
            <a:avLst/>
          </a:prstGeom>
          <a:ln w="19050">
            <a:solidFill>
              <a:schemeClr val="tx1"/>
            </a:solidFill>
            <a:tailEnd type="arrow" w="med" len="sm"/>
          </a:ln>
        </p:spPr>
        <p:style>
          <a:lnRef idx="2">
            <a:schemeClr val="accent1"/>
          </a:lnRef>
          <a:fillRef idx="0">
            <a:schemeClr val="accent1"/>
          </a:fillRef>
          <a:effectRef idx="1">
            <a:schemeClr val="accent1"/>
          </a:effectRef>
          <a:fontRef idx="minor">
            <a:schemeClr val="tx1"/>
          </a:fontRef>
        </p:style>
      </p:cxnSp>
      <p:sp>
        <p:nvSpPr>
          <p:cNvPr id="35" name="TextBox 34">
            <a:extLst>
              <a:ext uri="{FF2B5EF4-FFF2-40B4-BE49-F238E27FC236}">
                <a16:creationId xmlns:a16="http://schemas.microsoft.com/office/drawing/2014/main" id="{A7659DB3-4F78-E54D-A543-96257663760B}"/>
              </a:ext>
            </a:extLst>
          </p:cNvPr>
          <p:cNvSpPr txBox="1"/>
          <p:nvPr/>
        </p:nvSpPr>
        <p:spPr>
          <a:xfrm rot="2685337">
            <a:off x="837872" y="4278241"/>
            <a:ext cx="1047901" cy="307777"/>
          </a:xfrm>
          <a:prstGeom prst="rect">
            <a:avLst/>
          </a:prstGeom>
          <a:noFill/>
        </p:spPr>
        <p:txBody>
          <a:bodyPr wrap="square" rtlCol="0">
            <a:spAutoFit/>
          </a:bodyPr>
          <a:lstStyle/>
          <a:p>
            <a:r>
              <a:rPr lang="en-US" sz="1400">
                <a:latin typeface="Arial" charset="0"/>
                <a:ea typeface="Arial" charset="0"/>
                <a:cs typeface="Arial" charset="0"/>
              </a:rPr>
              <a:t>Treatment</a:t>
            </a:r>
          </a:p>
        </p:txBody>
      </p:sp>
      <p:sp>
        <p:nvSpPr>
          <p:cNvPr id="105" name="TextBox 104">
            <a:extLst>
              <a:ext uri="{FF2B5EF4-FFF2-40B4-BE49-F238E27FC236}">
                <a16:creationId xmlns:a16="http://schemas.microsoft.com/office/drawing/2014/main" id="{7ABECA70-63B6-A741-873E-0ECF4DBF133F}"/>
              </a:ext>
            </a:extLst>
          </p:cNvPr>
          <p:cNvSpPr txBox="1"/>
          <p:nvPr/>
        </p:nvSpPr>
        <p:spPr>
          <a:xfrm>
            <a:off x="5007350" y="2745851"/>
            <a:ext cx="878830" cy="307777"/>
          </a:xfrm>
          <a:prstGeom prst="rect">
            <a:avLst/>
          </a:prstGeom>
          <a:noFill/>
        </p:spPr>
        <p:txBody>
          <a:bodyPr wrap="square" rtlCol="0">
            <a:spAutoFit/>
          </a:bodyPr>
          <a:lstStyle/>
          <a:p>
            <a:r>
              <a:rPr lang="en-US" sz="1400">
                <a:latin typeface="Arial" charset="0"/>
                <a:ea typeface="Arial" charset="0"/>
                <a:cs typeface="Arial" charset="0"/>
              </a:rPr>
              <a:t>genes</a:t>
            </a:r>
          </a:p>
        </p:txBody>
      </p:sp>
      <p:sp>
        <p:nvSpPr>
          <p:cNvPr id="106" name="TextBox 105">
            <a:extLst>
              <a:ext uri="{FF2B5EF4-FFF2-40B4-BE49-F238E27FC236}">
                <a16:creationId xmlns:a16="http://schemas.microsoft.com/office/drawing/2014/main" id="{82BC2ACD-0EF0-3B40-80EF-CBD3CF8B04C6}"/>
              </a:ext>
            </a:extLst>
          </p:cNvPr>
          <p:cNvSpPr txBox="1"/>
          <p:nvPr/>
        </p:nvSpPr>
        <p:spPr>
          <a:xfrm>
            <a:off x="6787718" y="1925216"/>
            <a:ext cx="863452" cy="307777"/>
          </a:xfrm>
          <a:prstGeom prst="rect">
            <a:avLst/>
          </a:prstGeom>
          <a:noFill/>
        </p:spPr>
        <p:txBody>
          <a:bodyPr wrap="square" rtlCol="0">
            <a:spAutoFit/>
          </a:bodyPr>
          <a:lstStyle/>
          <a:p>
            <a:r>
              <a:rPr lang="en-US" sz="1400">
                <a:latin typeface="Arial" charset="0"/>
                <a:ea typeface="Arial" charset="0"/>
                <a:cs typeface="Arial" charset="0"/>
              </a:rPr>
              <a:t>donor</a:t>
            </a:r>
          </a:p>
        </p:txBody>
      </p:sp>
      <p:sp>
        <p:nvSpPr>
          <p:cNvPr id="65" name="TextBox 64">
            <a:extLst>
              <a:ext uri="{FF2B5EF4-FFF2-40B4-BE49-F238E27FC236}">
                <a16:creationId xmlns:a16="http://schemas.microsoft.com/office/drawing/2014/main" id="{11F5F042-FE6F-8B42-8EC3-81B0FE8D9106}"/>
              </a:ext>
            </a:extLst>
          </p:cNvPr>
          <p:cNvSpPr txBox="1"/>
          <p:nvPr/>
        </p:nvSpPr>
        <p:spPr>
          <a:xfrm>
            <a:off x="2304583" y="3736555"/>
            <a:ext cx="570990" cy="584775"/>
          </a:xfrm>
          <a:prstGeom prst="rect">
            <a:avLst/>
          </a:prstGeom>
          <a:noFill/>
        </p:spPr>
        <p:txBody>
          <a:bodyPr wrap="none" rtlCol="0">
            <a:spAutoFit/>
          </a:bodyPr>
          <a:lstStyle/>
          <a:p>
            <a:r>
              <a:rPr lang="en-US" sz="1600">
                <a:latin typeface="Arial" charset="0"/>
                <a:ea typeface="Arial" charset="0"/>
                <a:cs typeface="Arial" charset="0"/>
              </a:rPr>
              <a:t>LPS</a:t>
            </a:r>
          </a:p>
          <a:p>
            <a:r>
              <a:rPr lang="en-US" sz="1600">
                <a:latin typeface="Arial" charset="0"/>
                <a:ea typeface="Arial" charset="0"/>
                <a:cs typeface="Arial" charset="0"/>
              </a:rPr>
              <a:t>2h</a:t>
            </a:r>
          </a:p>
        </p:txBody>
      </p:sp>
      <p:graphicFrame>
        <p:nvGraphicFramePr>
          <p:cNvPr id="4" name="Table 3">
            <a:extLst>
              <a:ext uri="{FF2B5EF4-FFF2-40B4-BE49-F238E27FC236}">
                <a16:creationId xmlns:a16="http://schemas.microsoft.com/office/drawing/2014/main" id="{F1CE794E-2CC9-CF42-8E1C-C4FA1292D407}"/>
              </a:ext>
            </a:extLst>
          </p:cNvPr>
          <p:cNvGraphicFramePr>
            <a:graphicFrameLocks noGrp="1"/>
          </p:cNvGraphicFramePr>
          <p:nvPr>
            <p:extLst/>
          </p:nvPr>
        </p:nvGraphicFramePr>
        <p:xfrm>
          <a:off x="5994799" y="2260678"/>
          <a:ext cx="1764984" cy="1107440"/>
        </p:xfrm>
        <a:graphic>
          <a:graphicData uri="http://schemas.openxmlformats.org/drawingml/2006/table">
            <a:tbl>
              <a:tblPr firstRow="1" bandRow="1">
                <a:tableStyleId>{F5AB1C69-6EDB-4FF4-983F-18BD219EF322}</a:tableStyleId>
              </a:tblPr>
              <a:tblGrid>
                <a:gridCol w="698818">
                  <a:extLst>
                    <a:ext uri="{9D8B030D-6E8A-4147-A177-3AD203B41FA5}">
                      <a16:colId xmlns:a16="http://schemas.microsoft.com/office/drawing/2014/main" val="2662570458"/>
                    </a:ext>
                  </a:extLst>
                </a:gridCol>
                <a:gridCol w="379730">
                  <a:extLst>
                    <a:ext uri="{9D8B030D-6E8A-4147-A177-3AD203B41FA5}">
                      <a16:colId xmlns:a16="http://schemas.microsoft.com/office/drawing/2014/main" val="651457173"/>
                    </a:ext>
                  </a:extLst>
                </a:gridCol>
                <a:gridCol w="346393">
                  <a:extLst>
                    <a:ext uri="{9D8B030D-6E8A-4147-A177-3AD203B41FA5}">
                      <a16:colId xmlns:a16="http://schemas.microsoft.com/office/drawing/2014/main" val="1429328432"/>
                    </a:ext>
                  </a:extLst>
                </a:gridCol>
                <a:gridCol w="340043">
                  <a:extLst>
                    <a:ext uri="{9D8B030D-6E8A-4147-A177-3AD203B41FA5}">
                      <a16:colId xmlns:a16="http://schemas.microsoft.com/office/drawing/2014/main" val="1618488645"/>
                    </a:ext>
                  </a:extLst>
                </a:gridCol>
              </a:tblGrid>
              <a:tr h="0">
                <a:tc>
                  <a:txBody>
                    <a:bodyPr/>
                    <a:lstStyle/>
                    <a:p>
                      <a:endParaRPr lang="en-US"/>
                    </a:p>
                  </a:txBody>
                  <a:tcPr/>
                </a:tc>
                <a:tc>
                  <a:txBody>
                    <a:bodyPr/>
                    <a:lstStyle/>
                    <a:p>
                      <a:r>
                        <a:rPr lang="en-US">
                          <a:solidFill>
                            <a:schemeClr val="tx1"/>
                          </a:solidFill>
                        </a:rPr>
                        <a:t>D</a:t>
                      </a:r>
                    </a:p>
                  </a:txBody>
                  <a:tcPr/>
                </a:tc>
                <a:tc>
                  <a:txBody>
                    <a:bodyPr/>
                    <a:lstStyle/>
                    <a:p>
                      <a:r>
                        <a:rPr lang="en-US">
                          <a:solidFill>
                            <a:schemeClr val="tx1"/>
                          </a:solidFill>
                        </a:rPr>
                        <a:t>N</a:t>
                      </a:r>
                    </a:p>
                  </a:txBody>
                  <a:tcPr/>
                </a:tc>
                <a:tc>
                  <a:txBody>
                    <a:bodyPr/>
                    <a:lstStyle/>
                    <a:p>
                      <a:r>
                        <a:rPr lang="en-US">
                          <a:solidFill>
                            <a:schemeClr val="tx1"/>
                          </a:solidFill>
                        </a:rPr>
                        <a:t>F</a:t>
                      </a:r>
                    </a:p>
                  </a:txBody>
                  <a:tcPr/>
                </a:tc>
                <a:extLst>
                  <a:ext uri="{0D108BD9-81ED-4DB2-BD59-A6C34878D82A}">
                    <a16:rowId xmlns:a16="http://schemas.microsoft.com/office/drawing/2014/main" val="1584634555"/>
                  </a:ext>
                </a:extLst>
              </a:tr>
              <a:tr h="370840">
                <a:tc>
                  <a:txBody>
                    <a:bodyPr/>
                    <a:lstStyle/>
                    <a:p>
                      <a:r>
                        <a:rPr lang="en-US"/>
                        <a:t>238</a:t>
                      </a:r>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886387808"/>
                  </a:ext>
                </a:extLst>
              </a:tr>
              <a:tr h="370840">
                <a:tc>
                  <a:txBody>
                    <a:bodyPr/>
                    <a:lstStyle/>
                    <a:p>
                      <a:r>
                        <a:rPr lang="en-US"/>
                        <a:t>3492</a:t>
                      </a:r>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590365622"/>
                  </a:ext>
                </a:extLst>
              </a:tr>
            </a:tbl>
          </a:graphicData>
        </a:graphic>
      </p:graphicFrame>
      <p:sp>
        <p:nvSpPr>
          <p:cNvPr id="5" name="Right Arrow 4">
            <a:extLst>
              <a:ext uri="{FF2B5EF4-FFF2-40B4-BE49-F238E27FC236}">
                <a16:creationId xmlns:a16="http://schemas.microsoft.com/office/drawing/2014/main" id="{35DCA21C-FB05-8649-AD1E-041A892A1F0A}"/>
              </a:ext>
            </a:extLst>
          </p:cNvPr>
          <p:cNvSpPr/>
          <p:nvPr/>
        </p:nvSpPr>
        <p:spPr>
          <a:xfrm>
            <a:off x="4287056" y="2468044"/>
            <a:ext cx="471126" cy="266218"/>
          </a:xfrm>
          <a:prstGeom prst="rightArrow">
            <a:avLst/>
          </a:prstGeom>
          <a:solidFill>
            <a:schemeClr val="tx1">
              <a:lumMod val="95000"/>
              <a:lumOff val="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25DFF72D-7BE1-974F-A05C-B5A66817DF6B}"/>
              </a:ext>
            </a:extLst>
          </p:cNvPr>
          <p:cNvSpPr txBox="1"/>
          <p:nvPr/>
        </p:nvSpPr>
        <p:spPr>
          <a:xfrm>
            <a:off x="6037293" y="4140783"/>
            <a:ext cx="863452" cy="307777"/>
          </a:xfrm>
          <a:prstGeom prst="rect">
            <a:avLst/>
          </a:prstGeom>
          <a:noFill/>
        </p:spPr>
        <p:txBody>
          <a:bodyPr wrap="square" rtlCol="0">
            <a:spAutoFit/>
          </a:bodyPr>
          <a:lstStyle/>
          <a:p>
            <a:r>
              <a:rPr lang="en-US" sz="1400">
                <a:latin typeface="Arial" charset="0"/>
                <a:ea typeface="Arial" charset="0"/>
                <a:cs typeface="Arial" charset="0"/>
              </a:rPr>
              <a:t>donor</a:t>
            </a:r>
          </a:p>
        </p:txBody>
      </p:sp>
      <p:graphicFrame>
        <p:nvGraphicFramePr>
          <p:cNvPr id="38" name="Table 37">
            <a:extLst>
              <a:ext uri="{FF2B5EF4-FFF2-40B4-BE49-F238E27FC236}">
                <a16:creationId xmlns:a16="http://schemas.microsoft.com/office/drawing/2014/main" id="{D182D84C-1F8F-1043-A4B8-4674A573710B}"/>
              </a:ext>
            </a:extLst>
          </p:cNvPr>
          <p:cNvGraphicFramePr>
            <a:graphicFrameLocks noGrp="1"/>
          </p:cNvGraphicFramePr>
          <p:nvPr>
            <p:extLst/>
          </p:nvPr>
        </p:nvGraphicFramePr>
        <p:xfrm>
          <a:off x="5244374" y="4725165"/>
          <a:ext cx="1540828" cy="1478280"/>
        </p:xfrm>
        <a:graphic>
          <a:graphicData uri="http://schemas.openxmlformats.org/drawingml/2006/table">
            <a:tbl>
              <a:tblPr firstRow="1" bandRow="1">
                <a:tableStyleId>{93296810-A885-4BE3-A3E7-6D5BEEA58F35}</a:tableStyleId>
              </a:tblPr>
              <a:tblGrid>
                <a:gridCol w="814705">
                  <a:extLst>
                    <a:ext uri="{9D8B030D-6E8A-4147-A177-3AD203B41FA5}">
                      <a16:colId xmlns:a16="http://schemas.microsoft.com/office/drawing/2014/main" val="2662570458"/>
                    </a:ext>
                  </a:extLst>
                </a:gridCol>
                <a:gridCol w="379730">
                  <a:extLst>
                    <a:ext uri="{9D8B030D-6E8A-4147-A177-3AD203B41FA5}">
                      <a16:colId xmlns:a16="http://schemas.microsoft.com/office/drawing/2014/main" val="651457173"/>
                    </a:ext>
                  </a:extLst>
                </a:gridCol>
                <a:gridCol w="346393">
                  <a:extLst>
                    <a:ext uri="{9D8B030D-6E8A-4147-A177-3AD203B41FA5}">
                      <a16:colId xmlns:a16="http://schemas.microsoft.com/office/drawing/2014/main" val="1429328432"/>
                    </a:ext>
                  </a:extLst>
                </a:gridCol>
              </a:tblGrid>
              <a:tr h="0">
                <a:tc>
                  <a:txBody>
                    <a:bodyPr/>
                    <a:lstStyle/>
                    <a:p>
                      <a:endParaRPr lang="en-US"/>
                    </a:p>
                  </a:txBody>
                  <a:tcPr/>
                </a:tc>
                <a:tc>
                  <a:txBody>
                    <a:bodyPr/>
                    <a:lstStyle/>
                    <a:p>
                      <a:r>
                        <a:rPr lang="en-US">
                          <a:solidFill>
                            <a:schemeClr val="tx1"/>
                          </a:solidFill>
                        </a:rPr>
                        <a:t>X</a:t>
                      </a:r>
                    </a:p>
                  </a:txBody>
                  <a:tcPr/>
                </a:tc>
                <a:tc>
                  <a:txBody>
                    <a:bodyPr/>
                    <a:lstStyle/>
                    <a:p>
                      <a:r>
                        <a:rPr lang="en-US">
                          <a:solidFill>
                            <a:schemeClr val="tx1"/>
                          </a:solidFill>
                        </a:rPr>
                        <a:t>Z</a:t>
                      </a:r>
                    </a:p>
                  </a:txBody>
                  <a:tcPr/>
                </a:tc>
                <a:extLst>
                  <a:ext uri="{0D108BD9-81ED-4DB2-BD59-A6C34878D82A}">
                    <a16:rowId xmlns:a16="http://schemas.microsoft.com/office/drawing/2014/main" val="1584634555"/>
                  </a:ext>
                </a:extLst>
              </a:tr>
              <a:tr h="370840">
                <a:tc>
                  <a:txBody>
                    <a:bodyPr/>
                    <a:lstStyle/>
                    <a:p>
                      <a:r>
                        <a:rPr lang="en-US"/>
                        <a:t>9402</a:t>
                      </a:r>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886387808"/>
                  </a:ext>
                </a:extLst>
              </a:tr>
              <a:tr h="370840">
                <a:tc>
                  <a:txBody>
                    <a:bodyPr/>
                    <a:lstStyle/>
                    <a:p>
                      <a:r>
                        <a:rPr lang="en-US"/>
                        <a:t>543</a:t>
                      </a:r>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590365622"/>
                  </a:ext>
                </a:extLst>
              </a:tr>
              <a:tr h="370840">
                <a:tc>
                  <a:txBody>
                    <a:bodyPr/>
                    <a:lstStyle/>
                    <a:p>
                      <a:r>
                        <a:rPr lang="en-US"/>
                        <a:t>13223</a:t>
                      </a:r>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037306594"/>
                  </a:ext>
                </a:extLst>
              </a:tr>
            </a:tbl>
          </a:graphicData>
        </a:graphic>
      </p:graphicFrame>
      <p:sp>
        <p:nvSpPr>
          <p:cNvPr id="39" name="TextBox 38">
            <a:extLst>
              <a:ext uri="{FF2B5EF4-FFF2-40B4-BE49-F238E27FC236}">
                <a16:creationId xmlns:a16="http://schemas.microsoft.com/office/drawing/2014/main" id="{9FDF9904-2A77-6F46-90F4-27AF720547DD}"/>
              </a:ext>
            </a:extLst>
          </p:cNvPr>
          <p:cNvSpPr txBox="1"/>
          <p:nvPr/>
        </p:nvSpPr>
        <p:spPr>
          <a:xfrm>
            <a:off x="4318767" y="5029965"/>
            <a:ext cx="878830" cy="307777"/>
          </a:xfrm>
          <a:prstGeom prst="rect">
            <a:avLst/>
          </a:prstGeom>
          <a:noFill/>
        </p:spPr>
        <p:txBody>
          <a:bodyPr wrap="square" rtlCol="0">
            <a:spAutoFit/>
          </a:bodyPr>
          <a:lstStyle/>
          <a:p>
            <a:r>
              <a:rPr lang="en-US" sz="1400">
                <a:latin typeface="Arial" charset="0"/>
                <a:ea typeface="Arial" charset="0"/>
                <a:cs typeface="Arial" charset="0"/>
              </a:rPr>
              <a:t>genes</a:t>
            </a:r>
          </a:p>
        </p:txBody>
      </p:sp>
      <p:sp>
        <p:nvSpPr>
          <p:cNvPr id="40" name="Right Arrow 39">
            <a:extLst>
              <a:ext uri="{FF2B5EF4-FFF2-40B4-BE49-F238E27FC236}">
                <a16:creationId xmlns:a16="http://schemas.microsoft.com/office/drawing/2014/main" id="{0A8AEC4E-858D-0245-B9FB-88197331063B}"/>
              </a:ext>
            </a:extLst>
          </p:cNvPr>
          <p:cNvSpPr/>
          <p:nvPr/>
        </p:nvSpPr>
        <p:spPr>
          <a:xfrm rot="2093585">
            <a:off x="4322136" y="3650894"/>
            <a:ext cx="471126" cy="266218"/>
          </a:xfrm>
          <a:prstGeom prst="rightArrow">
            <a:avLst/>
          </a:prstGeom>
          <a:solidFill>
            <a:schemeClr val="tx1">
              <a:lumMod val="95000"/>
              <a:lumOff val="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Title 1">
            <a:extLst>
              <a:ext uri="{FF2B5EF4-FFF2-40B4-BE49-F238E27FC236}">
                <a16:creationId xmlns:a16="http://schemas.microsoft.com/office/drawing/2014/main" id="{26794C1F-7FFF-B549-AC68-7425C7DC1B94}"/>
              </a:ext>
            </a:extLst>
          </p:cNvPr>
          <p:cNvSpPr>
            <a:spLocks noGrp="1"/>
          </p:cNvSpPr>
          <p:nvPr>
            <p:ph type="title"/>
          </p:nvPr>
        </p:nvSpPr>
        <p:spPr>
          <a:xfrm>
            <a:off x="177800" y="12469"/>
            <a:ext cx="8813800" cy="762231"/>
          </a:xfrm>
        </p:spPr>
        <p:txBody>
          <a:bodyPr>
            <a:normAutofit/>
          </a:bodyPr>
          <a:lstStyle/>
          <a:p>
            <a:r>
              <a:rPr lang="en-US">
                <a:latin typeface="Arial" charset="0"/>
                <a:ea typeface="Arial" charset="0"/>
                <a:cs typeface="Arial" charset="0"/>
              </a:rPr>
              <a:t>Subsections within the data</a:t>
            </a:r>
          </a:p>
        </p:txBody>
      </p:sp>
    </p:spTree>
    <p:extLst>
      <p:ext uri="{BB962C8B-B14F-4D97-AF65-F5344CB8AC3E}">
        <p14:creationId xmlns:p14="http://schemas.microsoft.com/office/powerpoint/2010/main" val="37117225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B4327F8E-B75F-1448-B0D2-402B0B5546CA}" type="slidenum">
              <a:rPr lang="en-GB" smtClean="0">
                <a:latin typeface="Arial" charset="0"/>
                <a:ea typeface="Arial" charset="0"/>
                <a:cs typeface="Arial" charset="0"/>
              </a:rPr>
              <a:t>14</a:t>
            </a:fld>
            <a:endParaRPr lang="en-GB">
              <a:latin typeface="Arial" charset="0"/>
              <a:ea typeface="Arial" charset="0"/>
              <a:cs typeface="Arial" charset="0"/>
            </a:endParaRPr>
          </a:p>
        </p:txBody>
      </p:sp>
      <p:sp>
        <p:nvSpPr>
          <p:cNvPr id="2" name="Title 1"/>
          <p:cNvSpPr>
            <a:spLocks noGrp="1"/>
          </p:cNvSpPr>
          <p:nvPr>
            <p:ph type="title"/>
          </p:nvPr>
        </p:nvSpPr>
        <p:spPr>
          <a:xfrm>
            <a:off x="177800" y="12469"/>
            <a:ext cx="8813800" cy="762231"/>
          </a:xfrm>
        </p:spPr>
        <p:txBody>
          <a:bodyPr>
            <a:normAutofit/>
          </a:bodyPr>
          <a:lstStyle/>
          <a:p>
            <a:r>
              <a:rPr lang="en-US">
                <a:latin typeface="Arial" charset="0"/>
                <a:ea typeface="Arial" charset="0"/>
                <a:cs typeface="Arial" charset="0"/>
              </a:rPr>
              <a:t>Tensor decomposition</a:t>
            </a:r>
          </a:p>
        </p:txBody>
      </p:sp>
      <p:pic>
        <p:nvPicPr>
          <p:cNvPr id="5" name="Picture 4">
            <a:extLst>
              <a:ext uri="{FF2B5EF4-FFF2-40B4-BE49-F238E27FC236}">
                <a16:creationId xmlns:a16="http://schemas.microsoft.com/office/drawing/2014/main" id="{DB54D57F-5141-954D-86F2-82209CCC5D0A}"/>
              </a:ext>
            </a:extLst>
          </p:cNvPr>
          <p:cNvPicPr>
            <a:picLocks noChangeAspect="1"/>
          </p:cNvPicPr>
          <p:nvPr/>
        </p:nvPicPr>
        <p:blipFill>
          <a:blip r:embed="rId3"/>
          <a:stretch>
            <a:fillRect/>
          </a:stretch>
        </p:blipFill>
        <p:spPr>
          <a:xfrm>
            <a:off x="0" y="1139119"/>
            <a:ext cx="9144000" cy="3954728"/>
          </a:xfrm>
          <a:prstGeom prst="rect">
            <a:avLst/>
          </a:prstGeom>
        </p:spPr>
      </p:pic>
    </p:spTree>
    <p:extLst>
      <p:ext uri="{BB962C8B-B14F-4D97-AF65-F5344CB8AC3E}">
        <p14:creationId xmlns:p14="http://schemas.microsoft.com/office/powerpoint/2010/main" val="22123687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B4327F8E-B75F-1448-B0D2-402B0B5546CA}" type="slidenum">
              <a:rPr lang="en-GB" smtClean="0">
                <a:latin typeface="Arial" charset="0"/>
                <a:ea typeface="Arial" charset="0"/>
                <a:cs typeface="Arial" charset="0"/>
              </a:rPr>
              <a:t>15</a:t>
            </a:fld>
            <a:endParaRPr lang="en-GB">
              <a:latin typeface="Arial" charset="0"/>
              <a:ea typeface="Arial" charset="0"/>
              <a:cs typeface="Arial" charset="0"/>
            </a:endParaRPr>
          </a:p>
        </p:txBody>
      </p:sp>
      <p:pic>
        <p:nvPicPr>
          <p:cNvPr id="5" name="Picture 4">
            <a:extLst>
              <a:ext uri="{FF2B5EF4-FFF2-40B4-BE49-F238E27FC236}">
                <a16:creationId xmlns:a16="http://schemas.microsoft.com/office/drawing/2014/main" id="{963A4B99-4786-3641-A292-251272FB65B0}"/>
              </a:ext>
            </a:extLst>
          </p:cNvPr>
          <p:cNvPicPr>
            <a:picLocks noChangeAspect="1"/>
          </p:cNvPicPr>
          <p:nvPr/>
        </p:nvPicPr>
        <p:blipFill rotWithShape="1">
          <a:blip r:embed="rId3"/>
          <a:srcRect l="1870" r="6989" b="44318"/>
          <a:stretch/>
        </p:blipFill>
        <p:spPr>
          <a:xfrm>
            <a:off x="0" y="1228711"/>
            <a:ext cx="9144000" cy="3372286"/>
          </a:xfrm>
          <a:prstGeom prst="rect">
            <a:avLst/>
          </a:prstGeom>
        </p:spPr>
      </p:pic>
      <p:pic>
        <p:nvPicPr>
          <p:cNvPr id="6" name="Picture 5">
            <a:extLst>
              <a:ext uri="{FF2B5EF4-FFF2-40B4-BE49-F238E27FC236}">
                <a16:creationId xmlns:a16="http://schemas.microsoft.com/office/drawing/2014/main" id="{0CB73ACF-64D3-334B-BC3D-D8112AD548A1}"/>
              </a:ext>
            </a:extLst>
          </p:cNvPr>
          <p:cNvPicPr>
            <a:picLocks noChangeAspect="1"/>
          </p:cNvPicPr>
          <p:nvPr/>
        </p:nvPicPr>
        <p:blipFill rotWithShape="1">
          <a:blip r:embed="rId4"/>
          <a:srcRect l="5822" t="62260" r="4050" b="-1"/>
          <a:stretch/>
        </p:blipFill>
        <p:spPr>
          <a:xfrm>
            <a:off x="177799" y="5699051"/>
            <a:ext cx="6225507" cy="1127480"/>
          </a:xfrm>
          <a:prstGeom prst="rect">
            <a:avLst/>
          </a:prstGeom>
        </p:spPr>
      </p:pic>
      <p:sp>
        <p:nvSpPr>
          <p:cNvPr id="2" name="Title 1"/>
          <p:cNvSpPr>
            <a:spLocks noGrp="1"/>
          </p:cNvSpPr>
          <p:nvPr>
            <p:ph type="title"/>
          </p:nvPr>
        </p:nvSpPr>
        <p:spPr>
          <a:xfrm>
            <a:off x="177800" y="12469"/>
            <a:ext cx="8813800" cy="762231"/>
          </a:xfrm>
        </p:spPr>
        <p:txBody>
          <a:bodyPr>
            <a:normAutofit/>
          </a:bodyPr>
          <a:lstStyle/>
          <a:p>
            <a:r>
              <a:rPr lang="en-US">
                <a:latin typeface="Arial" charset="0"/>
                <a:ea typeface="Arial" charset="0"/>
                <a:cs typeface="Arial" charset="0"/>
              </a:rPr>
              <a:t>Tensor decomposition</a:t>
            </a:r>
          </a:p>
        </p:txBody>
      </p:sp>
      <p:sp>
        <p:nvSpPr>
          <p:cNvPr id="10" name="TextBox 9">
            <a:extLst>
              <a:ext uri="{FF2B5EF4-FFF2-40B4-BE49-F238E27FC236}">
                <a16:creationId xmlns:a16="http://schemas.microsoft.com/office/drawing/2014/main" id="{184DA60A-272B-6743-80BE-BAEC043290C8}"/>
              </a:ext>
            </a:extLst>
          </p:cNvPr>
          <p:cNvSpPr txBox="1"/>
          <p:nvPr/>
        </p:nvSpPr>
        <p:spPr>
          <a:xfrm>
            <a:off x="4108704" y="4442992"/>
            <a:ext cx="768096" cy="153888"/>
          </a:xfrm>
          <a:prstGeom prst="rect">
            <a:avLst/>
          </a:prstGeom>
          <a:solidFill>
            <a:schemeClr val="tx1"/>
          </a:solidFill>
        </p:spPr>
        <p:txBody>
          <a:bodyPr wrap="square" rtlCol="0">
            <a:spAutoFit/>
          </a:bodyPr>
          <a:lstStyle/>
          <a:p>
            <a:endParaRPr lang="en-GB" sz="400" dirty="0"/>
          </a:p>
        </p:txBody>
      </p:sp>
    </p:spTree>
    <p:extLst>
      <p:ext uri="{BB962C8B-B14F-4D97-AF65-F5344CB8AC3E}">
        <p14:creationId xmlns:p14="http://schemas.microsoft.com/office/powerpoint/2010/main" val="36069571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B4327F8E-B75F-1448-B0D2-402B0B5546CA}" type="slidenum">
              <a:rPr lang="en-GB" smtClean="0">
                <a:latin typeface="Arial" charset="0"/>
                <a:ea typeface="Arial" charset="0"/>
                <a:cs typeface="Arial" charset="0"/>
              </a:rPr>
              <a:t>16</a:t>
            </a:fld>
            <a:endParaRPr lang="en-GB">
              <a:latin typeface="Arial" charset="0"/>
              <a:ea typeface="Arial" charset="0"/>
              <a:cs typeface="Arial" charset="0"/>
            </a:endParaRPr>
          </a:p>
        </p:txBody>
      </p:sp>
      <p:pic>
        <p:nvPicPr>
          <p:cNvPr id="22" name="Picture 21" descr="Screenshot 2017-09-05 13.51.36.png">
            <a:extLst>
              <a:ext uri="{FF2B5EF4-FFF2-40B4-BE49-F238E27FC236}">
                <a16:creationId xmlns:a16="http://schemas.microsoft.com/office/drawing/2014/main" id="{40EEC068-CD22-8648-804C-EF7704C6042A}"/>
              </a:ext>
            </a:extLst>
          </p:cNvPr>
          <p:cNvPicPr>
            <a:picLocks noChangeAspect="1"/>
          </p:cNvPicPr>
          <p:nvPr/>
        </p:nvPicPr>
        <p:blipFill rotWithShape="1">
          <a:blip r:embed="rId3">
            <a:duotone>
              <a:prstClr val="black"/>
              <a:schemeClr val="accent2">
                <a:tint val="45000"/>
                <a:satMod val="400000"/>
              </a:schemeClr>
            </a:duotone>
            <a:extLst>
              <a:ext uri="{28A0092B-C50C-407E-A947-70E740481C1C}">
                <a14:useLocalDpi xmlns:a14="http://schemas.microsoft.com/office/drawing/2010/main" val="0"/>
              </a:ext>
            </a:extLst>
          </a:blip>
          <a:srcRect l="12245" t="28465" r="12074" b="9653"/>
          <a:stretch/>
        </p:blipFill>
        <p:spPr>
          <a:xfrm>
            <a:off x="1368713" y="1902193"/>
            <a:ext cx="1009630" cy="1131702"/>
          </a:xfrm>
          <a:prstGeom prst="rect">
            <a:avLst/>
          </a:prstGeom>
          <a:noFill/>
        </p:spPr>
      </p:pic>
      <p:grpSp>
        <p:nvGrpSpPr>
          <p:cNvPr id="23" name="Group 22">
            <a:extLst>
              <a:ext uri="{FF2B5EF4-FFF2-40B4-BE49-F238E27FC236}">
                <a16:creationId xmlns:a16="http://schemas.microsoft.com/office/drawing/2014/main" id="{A000BA30-6970-0A45-A8D6-7AD5D60591DC}"/>
              </a:ext>
            </a:extLst>
          </p:cNvPr>
          <p:cNvGrpSpPr/>
          <p:nvPr/>
        </p:nvGrpSpPr>
        <p:grpSpPr>
          <a:xfrm>
            <a:off x="788823" y="1911570"/>
            <a:ext cx="398480" cy="1122325"/>
            <a:chOff x="2427755" y="704369"/>
            <a:chExt cx="471168" cy="1330234"/>
          </a:xfrm>
        </p:grpSpPr>
        <p:sp>
          <p:nvSpPr>
            <p:cNvPr id="24" name="TextBox 23">
              <a:extLst>
                <a:ext uri="{FF2B5EF4-FFF2-40B4-BE49-F238E27FC236}">
                  <a16:creationId xmlns:a16="http://schemas.microsoft.com/office/drawing/2014/main" id="{B2F89437-1F40-9642-AD0A-8CBF10CF5958}"/>
                </a:ext>
              </a:extLst>
            </p:cNvPr>
            <p:cNvSpPr txBox="1"/>
            <p:nvPr/>
          </p:nvSpPr>
          <p:spPr>
            <a:xfrm rot="16200000">
              <a:off x="2088899" y="1043225"/>
              <a:ext cx="1041632" cy="363920"/>
            </a:xfrm>
            <a:prstGeom prst="rect">
              <a:avLst/>
            </a:prstGeom>
            <a:noFill/>
          </p:spPr>
          <p:txBody>
            <a:bodyPr wrap="square" rtlCol="0">
              <a:spAutoFit/>
            </a:bodyPr>
            <a:lstStyle/>
            <a:p>
              <a:r>
                <a:rPr lang="en-US" sz="1400">
                  <a:latin typeface="Arial" charset="0"/>
                  <a:ea typeface="Arial" charset="0"/>
                  <a:cs typeface="Arial" charset="0"/>
                </a:rPr>
                <a:t>genes</a:t>
              </a:r>
            </a:p>
          </p:txBody>
        </p:sp>
        <p:cxnSp>
          <p:nvCxnSpPr>
            <p:cNvPr id="25" name="Straight Arrow Connector 24">
              <a:extLst>
                <a:ext uri="{FF2B5EF4-FFF2-40B4-BE49-F238E27FC236}">
                  <a16:creationId xmlns:a16="http://schemas.microsoft.com/office/drawing/2014/main" id="{32644C87-A44B-B44E-AB77-97C1501A920F}"/>
                </a:ext>
              </a:extLst>
            </p:cNvPr>
            <p:cNvCxnSpPr/>
            <p:nvPr/>
          </p:nvCxnSpPr>
          <p:spPr>
            <a:xfrm>
              <a:off x="2898923" y="704369"/>
              <a:ext cx="0" cy="1330234"/>
            </a:xfrm>
            <a:prstGeom prst="straightConnector1">
              <a:avLst/>
            </a:prstGeom>
            <a:ln w="19050">
              <a:solidFill>
                <a:schemeClr val="tx1"/>
              </a:solidFill>
              <a:tailEnd type="arrow" w="med" len="sm"/>
            </a:ln>
          </p:spPr>
          <p:style>
            <a:lnRef idx="2">
              <a:schemeClr val="accent1"/>
            </a:lnRef>
            <a:fillRef idx="0">
              <a:schemeClr val="accent1"/>
            </a:fillRef>
            <a:effectRef idx="1">
              <a:schemeClr val="accent1"/>
            </a:effectRef>
            <a:fontRef idx="minor">
              <a:schemeClr val="tx1"/>
            </a:fontRef>
          </p:style>
        </p:cxnSp>
      </p:grpSp>
      <p:sp>
        <p:nvSpPr>
          <p:cNvPr id="26" name="TextBox 25">
            <a:extLst>
              <a:ext uri="{FF2B5EF4-FFF2-40B4-BE49-F238E27FC236}">
                <a16:creationId xmlns:a16="http://schemas.microsoft.com/office/drawing/2014/main" id="{08EF72B4-E136-5948-A2F9-39F8CD521AE7}"/>
              </a:ext>
            </a:extLst>
          </p:cNvPr>
          <p:cNvSpPr txBox="1"/>
          <p:nvPr/>
        </p:nvSpPr>
        <p:spPr>
          <a:xfrm>
            <a:off x="1531690" y="1326882"/>
            <a:ext cx="863452" cy="307777"/>
          </a:xfrm>
          <a:prstGeom prst="rect">
            <a:avLst/>
          </a:prstGeom>
          <a:noFill/>
        </p:spPr>
        <p:txBody>
          <a:bodyPr wrap="square" rtlCol="0">
            <a:spAutoFit/>
          </a:bodyPr>
          <a:lstStyle/>
          <a:p>
            <a:r>
              <a:rPr lang="en-US" sz="1400">
                <a:latin typeface="Arial" charset="0"/>
                <a:ea typeface="Arial" charset="0"/>
                <a:cs typeface="Arial" charset="0"/>
              </a:rPr>
              <a:t>donor</a:t>
            </a:r>
          </a:p>
        </p:txBody>
      </p:sp>
      <p:cxnSp>
        <p:nvCxnSpPr>
          <p:cNvPr id="27" name="Straight Arrow Connector 26">
            <a:extLst>
              <a:ext uri="{FF2B5EF4-FFF2-40B4-BE49-F238E27FC236}">
                <a16:creationId xmlns:a16="http://schemas.microsoft.com/office/drawing/2014/main" id="{45AA1D3B-F01C-6F4B-8BA6-A57631E982AC}"/>
              </a:ext>
            </a:extLst>
          </p:cNvPr>
          <p:cNvCxnSpPr/>
          <p:nvPr/>
        </p:nvCxnSpPr>
        <p:spPr>
          <a:xfrm>
            <a:off x="1368713" y="1685575"/>
            <a:ext cx="1009630" cy="15529"/>
          </a:xfrm>
          <a:prstGeom prst="straightConnector1">
            <a:avLst/>
          </a:prstGeom>
          <a:ln w="19050">
            <a:solidFill>
              <a:schemeClr val="tx1"/>
            </a:solidFill>
            <a:tailEnd type="arrow" w="med" len="sm"/>
          </a:ln>
        </p:spPr>
        <p:style>
          <a:lnRef idx="2">
            <a:schemeClr val="accent1"/>
          </a:lnRef>
          <a:fillRef idx="0">
            <a:schemeClr val="accent1"/>
          </a:fillRef>
          <a:effectRef idx="1">
            <a:schemeClr val="accent1"/>
          </a:effectRef>
          <a:fontRef idx="minor">
            <a:schemeClr val="tx1"/>
          </a:fontRef>
        </p:style>
      </p:cxnSp>
      <p:pic>
        <p:nvPicPr>
          <p:cNvPr id="28" name="Picture 27" descr="Screenshot 2017-09-05 13.51.36.png">
            <a:extLst>
              <a:ext uri="{FF2B5EF4-FFF2-40B4-BE49-F238E27FC236}">
                <a16:creationId xmlns:a16="http://schemas.microsoft.com/office/drawing/2014/main" id="{E6260037-579C-8A43-8AD3-7912BC0CDC2E}"/>
              </a:ext>
            </a:extLst>
          </p:cNvPr>
          <p:cNvPicPr>
            <a:picLocks noChangeAspect="1"/>
          </p:cNvPicPr>
          <p:nvPr/>
        </p:nvPicPr>
        <p:blipFill rotWithShape="1">
          <a:blip r:embed="rId3">
            <a:duotone>
              <a:prstClr val="black"/>
              <a:schemeClr val="accent3">
                <a:tint val="45000"/>
                <a:satMod val="400000"/>
              </a:schemeClr>
            </a:duotone>
            <a:extLst>
              <a:ext uri="{28A0092B-C50C-407E-A947-70E740481C1C}">
                <a14:useLocalDpi xmlns:a14="http://schemas.microsoft.com/office/drawing/2010/main" val="0"/>
              </a:ext>
            </a:extLst>
          </a:blip>
          <a:srcRect l="12245" t="28465" r="12074" b="9653"/>
          <a:stretch/>
        </p:blipFill>
        <p:spPr>
          <a:xfrm>
            <a:off x="1794715" y="2224549"/>
            <a:ext cx="1009629" cy="1131702"/>
          </a:xfrm>
          <a:prstGeom prst="rect">
            <a:avLst/>
          </a:prstGeom>
          <a:noFill/>
        </p:spPr>
      </p:pic>
      <p:sp>
        <p:nvSpPr>
          <p:cNvPr id="29" name="TextBox 28">
            <a:extLst>
              <a:ext uri="{FF2B5EF4-FFF2-40B4-BE49-F238E27FC236}">
                <a16:creationId xmlns:a16="http://schemas.microsoft.com/office/drawing/2014/main" id="{C031A9F1-7457-D44D-BA09-BBBD9C86E654}"/>
              </a:ext>
            </a:extLst>
          </p:cNvPr>
          <p:cNvSpPr txBox="1"/>
          <p:nvPr/>
        </p:nvSpPr>
        <p:spPr>
          <a:xfrm>
            <a:off x="1103698" y="3024778"/>
            <a:ext cx="707245" cy="338554"/>
          </a:xfrm>
          <a:prstGeom prst="rect">
            <a:avLst/>
          </a:prstGeom>
          <a:noFill/>
        </p:spPr>
        <p:txBody>
          <a:bodyPr wrap="none" rtlCol="0">
            <a:spAutoFit/>
          </a:bodyPr>
          <a:lstStyle/>
          <a:p>
            <a:r>
              <a:rPr lang="en-US" sz="1600">
                <a:latin typeface="Arial" charset="0"/>
                <a:ea typeface="Arial" charset="0"/>
                <a:cs typeface="Arial" charset="0"/>
              </a:rPr>
              <a:t>Naive</a:t>
            </a:r>
          </a:p>
        </p:txBody>
      </p:sp>
      <p:sp>
        <p:nvSpPr>
          <p:cNvPr id="30" name="TextBox 29">
            <a:extLst>
              <a:ext uri="{FF2B5EF4-FFF2-40B4-BE49-F238E27FC236}">
                <a16:creationId xmlns:a16="http://schemas.microsoft.com/office/drawing/2014/main" id="{772B728B-79F7-6F4C-BF58-20CF0E479A9D}"/>
              </a:ext>
            </a:extLst>
          </p:cNvPr>
          <p:cNvSpPr txBox="1"/>
          <p:nvPr/>
        </p:nvSpPr>
        <p:spPr>
          <a:xfrm>
            <a:off x="1761026" y="3324006"/>
            <a:ext cx="514885" cy="338554"/>
          </a:xfrm>
          <a:prstGeom prst="rect">
            <a:avLst/>
          </a:prstGeom>
          <a:noFill/>
        </p:spPr>
        <p:txBody>
          <a:bodyPr wrap="none" rtlCol="0">
            <a:spAutoFit/>
          </a:bodyPr>
          <a:lstStyle/>
          <a:p>
            <a:r>
              <a:rPr lang="en-US" sz="1600">
                <a:latin typeface="Arial" charset="0"/>
                <a:ea typeface="Arial" charset="0"/>
                <a:cs typeface="Arial" charset="0"/>
              </a:rPr>
              <a:t>IFN</a:t>
            </a:r>
          </a:p>
        </p:txBody>
      </p:sp>
      <p:pic>
        <p:nvPicPr>
          <p:cNvPr id="31" name="Picture 30" descr="Screenshot 2017-09-05 13.51.36.png">
            <a:extLst>
              <a:ext uri="{FF2B5EF4-FFF2-40B4-BE49-F238E27FC236}">
                <a16:creationId xmlns:a16="http://schemas.microsoft.com/office/drawing/2014/main" id="{F0BF271F-BFED-2D4E-AD25-68F69150867F}"/>
              </a:ext>
            </a:extLst>
          </p:cNvPr>
          <p:cNvPicPr>
            <a:picLocks noChangeAspect="1"/>
          </p:cNvPicPr>
          <p:nvPr/>
        </p:nvPicPr>
        <p:blipFill rotWithShape="1">
          <a:blip r:embed="rId3">
            <a:duotone>
              <a:prstClr val="black"/>
              <a:schemeClr val="accent1">
                <a:tint val="45000"/>
                <a:satMod val="400000"/>
              </a:schemeClr>
            </a:duotone>
            <a:extLst>
              <a:ext uri="{28A0092B-C50C-407E-A947-70E740481C1C}">
                <a14:useLocalDpi xmlns:a14="http://schemas.microsoft.com/office/drawing/2010/main" val="0"/>
              </a:ext>
            </a:extLst>
          </a:blip>
          <a:srcRect l="12245" t="28465" r="12074" b="9653"/>
          <a:stretch/>
        </p:blipFill>
        <p:spPr>
          <a:xfrm>
            <a:off x="2333218" y="2604853"/>
            <a:ext cx="1009629" cy="1131702"/>
          </a:xfrm>
          <a:prstGeom prst="rect">
            <a:avLst/>
          </a:prstGeom>
          <a:noFill/>
        </p:spPr>
      </p:pic>
      <p:pic>
        <p:nvPicPr>
          <p:cNvPr id="32" name="Picture 31" descr="Screenshot 2017-09-05 13.51.36.png">
            <a:extLst>
              <a:ext uri="{FF2B5EF4-FFF2-40B4-BE49-F238E27FC236}">
                <a16:creationId xmlns:a16="http://schemas.microsoft.com/office/drawing/2014/main" id="{F2421EF2-877D-FF48-AC83-85A867A2BD74}"/>
              </a:ext>
            </a:extLst>
          </p:cNvPr>
          <p:cNvPicPr>
            <a:picLocks noChangeAspect="1"/>
          </p:cNvPicPr>
          <p:nvPr/>
        </p:nvPicPr>
        <p:blipFill rotWithShape="1">
          <a:blip r:embed="rId3">
            <a:duotone>
              <a:prstClr val="black"/>
              <a:schemeClr val="accent6">
                <a:tint val="45000"/>
                <a:satMod val="400000"/>
              </a:schemeClr>
            </a:duotone>
            <a:extLst>
              <a:ext uri="{28A0092B-C50C-407E-A947-70E740481C1C}">
                <a14:useLocalDpi xmlns:a14="http://schemas.microsoft.com/office/drawing/2010/main" val="0"/>
              </a:ext>
            </a:extLst>
          </a:blip>
          <a:srcRect l="12245" t="28465" r="12074" b="9653"/>
          <a:stretch/>
        </p:blipFill>
        <p:spPr>
          <a:xfrm>
            <a:off x="2911815" y="3143116"/>
            <a:ext cx="1009630" cy="1131702"/>
          </a:xfrm>
          <a:prstGeom prst="rect">
            <a:avLst/>
          </a:prstGeom>
          <a:noFill/>
        </p:spPr>
      </p:pic>
      <p:sp>
        <p:nvSpPr>
          <p:cNvPr id="33" name="TextBox 32">
            <a:extLst>
              <a:ext uri="{FF2B5EF4-FFF2-40B4-BE49-F238E27FC236}">
                <a16:creationId xmlns:a16="http://schemas.microsoft.com/office/drawing/2014/main" id="{61BABBCB-F305-A842-ACAF-6C5BC5D2E907}"/>
              </a:ext>
            </a:extLst>
          </p:cNvPr>
          <p:cNvSpPr txBox="1"/>
          <p:nvPr/>
        </p:nvSpPr>
        <p:spPr>
          <a:xfrm>
            <a:off x="2911887" y="4367196"/>
            <a:ext cx="570990" cy="584775"/>
          </a:xfrm>
          <a:prstGeom prst="rect">
            <a:avLst/>
          </a:prstGeom>
          <a:noFill/>
        </p:spPr>
        <p:txBody>
          <a:bodyPr wrap="none" rtlCol="0">
            <a:spAutoFit/>
          </a:bodyPr>
          <a:lstStyle/>
          <a:p>
            <a:r>
              <a:rPr lang="en-US" sz="1600">
                <a:latin typeface="Arial" charset="0"/>
                <a:ea typeface="Arial" charset="0"/>
                <a:cs typeface="Arial" charset="0"/>
              </a:rPr>
              <a:t>LPS</a:t>
            </a:r>
          </a:p>
          <a:p>
            <a:r>
              <a:rPr lang="en-US" sz="1600">
                <a:latin typeface="Arial" charset="0"/>
                <a:ea typeface="Arial" charset="0"/>
                <a:cs typeface="Arial" charset="0"/>
              </a:rPr>
              <a:t>24h</a:t>
            </a:r>
          </a:p>
        </p:txBody>
      </p:sp>
      <p:cxnSp>
        <p:nvCxnSpPr>
          <p:cNvPr id="34" name="Straight Arrow Connector 33">
            <a:extLst>
              <a:ext uri="{FF2B5EF4-FFF2-40B4-BE49-F238E27FC236}">
                <a16:creationId xmlns:a16="http://schemas.microsoft.com/office/drawing/2014/main" id="{D82F4857-AEDF-924E-A1C7-79953FD195D8}"/>
              </a:ext>
            </a:extLst>
          </p:cNvPr>
          <p:cNvCxnSpPr/>
          <p:nvPr/>
        </p:nvCxnSpPr>
        <p:spPr>
          <a:xfrm>
            <a:off x="903926" y="3528349"/>
            <a:ext cx="1429292" cy="1286663"/>
          </a:xfrm>
          <a:prstGeom prst="straightConnector1">
            <a:avLst/>
          </a:prstGeom>
          <a:ln w="19050">
            <a:solidFill>
              <a:schemeClr val="tx1"/>
            </a:solidFill>
            <a:tailEnd type="arrow" w="med" len="sm"/>
          </a:ln>
        </p:spPr>
        <p:style>
          <a:lnRef idx="2">
            <a:schemeClr val="accent1"/>
          </a:lnRef>
          <a:fillRef idx="0">
            <a:schemeClr val="accent1"/>
          </a:fillRef>
          <a:effectRef idx="1">
            <a:schemeClr val="accent1"/>
          </a:effectRef>
          <a:fontRef idx="minor">
            <a:schemeClr val="tx1"/>
          </a:fontRef>
        </p:style>
      </p:cxnSp>
      <p:sp>
        <p:nvSpPr>
          <p:cNvPr id="35" name="TextBox 34">
            <a:extLst>
              <a:ext uri="{FF2B5EF4-FFF2-40B4-BE49-F238E27FC236}">
                <a16:creationId xmlns:a16="http://schemas.microsoft.com/office/drawing/2014/main" id="{A7659DB3-4F78-E54D-A543-96257663760B}"/>
              </a:ext>
            </a:extLst>
          </p:cNvPr>
          <p:cNvSpPr txBox="1"/>
          <p:nvPr/>
        </p:nvSpPr>
        <p:spPr>
          <a:xfrm rot="2685337">
            <a:off x="837872" y="4278241"/>
            <a:ext cx="1047901" cy="307777"/>
          </a:xfrm>
          <a:prstGeom prst="rect">
            <a:avLst/>
          </a:prstGeom>
          <a:noFill/>
        </p:spPr>
        <p:txBody>
          <a:bodyPr wrap="square" rtlCol="0">
            <a:spAutoFit/>
          </a:bodyPr>
          <a:lstStyle/>
          <a:p>
            <a:r>
              <a:rPr lang="en-US" sz="1400">
                <a:latin typeface="Arial" charset="0"/>
                <a:ea typeface="Arial" charset="0"/>
                <a:cs typeface="Arial" charset="0"/>
              </a:rPr>
              <a:t>Treatment</a:t>
            </a:r>
          </a:p>
        </p:txBody>
      </p:sp>
      <p:cxnSp>
        <p:nvCxnSpPr>
          <p:cNvPr id="37" name="Straight Connector 36">
            <a:extLst>
              <a:ext uri="{FF2B5EF4-FFF2-40B4-BE49-F238E27FC236}">
                <a16:creationId xmlns:a16="http://schemas.microsoft.com/office/drawing/2014/main" id="{80BB779E-C1BA-A243-9887-FFC13B6EBA31}"/>
              </a:ext>
            </a:extLst>
          </p:cNvPr>
          <p:cNvCxnSpPr/>
          <p:nvPr/>
        </p:nvCxnSpPr>
        <p:spPr>
          <a:xfrm>
            <a:off x="4178461" y="2604853"/>
            <a:ext cx="254643" cy="0"/>
          </a:xfrm>
          <a:prstGeom prst="line">
            <a:avLst/>
          </a:prstGeom>
          <a:effectLst/>
        </p:spPr>
        <p:style>
          <a:lnRef idx="2">
            <a:schemeClr val="dk1"/>
          </a:lnRef>
          <a:fillRef idx="0">
            <a:schemeClr val="dk1"/>
          </a:fillRef>
          <a:effectRef idx="1">
            <a:schemeClr val="dk1"/>
          </a:effectRef>
          <a:fontRef idx="minor">
            <a:schemeClr val="tx1"/>
          </a:fontRef>
        </p:style>
      </p:cxnSp>
      <p:cxnSp>
        <p:nvCxnSpPr>
          <p:cNvPr id="38" name="Straight Connector 37">
            <a:extLst>
              <a:ext uri="{FF2B5EF4-FFF2-40B4-BE49-F238E27FC236}">
                <a16:creationId xmlns:a16="http://schemas.microsoft.com/office/drawing/2014/main" id="{BEB6CA57-8268-964E-8E8B-26F5C348B2AB}"/>
              </a:ext>
            </a:extLst>
          </p:cNvPr>
          <p:cNvCxnSpPr/>
          <p:nvPr/>
        </p:nvCxnSpPr>
        <p:spPr>
          <a:xfrm>
            <a:off x="4178461" y="2699379"/>
            <a:ext cx="254643" cy="0"/>
          </a:xfrm>
          <a:prstGeom prst="line">
            <a:avLst/>
          </a:prstGeom>
          <a:effectLst/>
        </p:spPr>
        <p:style>
          <a:lnRef idx="2">
            <a:schemeClr val="dk1"/>
          </a:lnRef>
          <a:fillRef idx="0">
            <a:schemeClr val="dk1"/>
          </a:fillRef>
          <a:effectRef idx="1">
            <a:schemeClr val="dk1"/>
          </a:effectRef>
          <a:fontRef idx="minor">
            <a:schemeClr val="tx1"/>
          </a:fontRef>
        </p:style>
      </p:cxnSp>
      <p:grpSp>
        <p:nvGrpSpPr>
          <p:cNvPr id="2" name="Group 1">
            <a:extLst>
              <a:ext uri="{FF2B5EF4-FFF2-40B4-BE49-F238E27FC236}">
                <a16:creationId xmlns:a16="http://schemas.microsoft.com/office/drawing/2014/main" id="{1AB1AE08-F05E-8E40-8687-78DDF50ADE24}"/>
              </a:ext>
            </a:extLst>
          </p:cNvPr>
          <p:cNvGrpSpPr/>
          <p:nvPr/>
        </p:nvGrpSpPr>
        <p:grpSpPr>
          <a:xfrm>
            <a:off x="5076825" y="2125485"/>
            <a:ext cx="272748" cy="384948"/>
            <a:chOff x="5076825" y="2125485"/>
            <a:chExt cx="272748" cy="384948"/>
          </a:xfrm>
          <a:scene3d>
            <a:camera prst="orthographicFront">
              <a:rot lat="0" lon="0" rev="0"/>
            </a:camera>
            <a:lightRig rig="threePt" dir="t"/>
          </a:scene3d>
        </p:grpSpPr>
        <p:sp>
          <p:nvSpPr>
            <p:cNvPr id="43" name="Rectangle 42">
              <a:extLst>
                <a:ext uri="{FF2B5EF4-FFF2-40B4-BE49-F238E27FC236}">
                  <a16:creationId xmlns:a16="http://schemas.microsoft.com/office/drawing/2014/main" id="{A67185C5-1BA1-4F41-AB31-0B1F9FA53DB1}"/>
                </a:ext>
              </a:extLst>
            </p:cNvPr>
            <p:cNvSpPr/>
            <p:nvPr/>
          </p:nvSpPr>
          <p:spPr>
            <a:xfrm rot="1834659">
              <a:off x="5076825" y="2402264"/>
              <a:ext cx="107950" cy="108169"/>
            </a:xfrm>
            <a:prstGeom prst="rect">
              <a:avLst/>
            </a:prstGeom>
            <a:solidFill>
              <a:schemeClr val="accent4">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70D403B1-E358-D247-A871-9B5F4D9E96B8}"/>
                </a:ext>
              </a:extLst>
            </p:cNvPr>
            <p:cNvSpPr/>
            <p:nvPr/>
          </p:nvSpPr>
          <p:spPr>
            <a:xfrm rot="1834659">
              <a:off x="5131758" y="2309193"/>
              <a:ext cx="107950" cy="108169"/>
            </a:xfrm>
            <a:prstGeom prst="rect">
              <a:avLst/>
            </a:prstGeom>
            <a:solidFill>
              <a:schemeClr val="accent4">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99A68182-8D7A-9245-A6E7-6272F2F4F57D}"/>
                </a:ext>
              </a:extLst>
            </p:cNvPr>
            <p:cNvSpPr/>
            <p:nvPr/>
          </p:nvSpPr>
          <p:spPr>
            <a:xfrm rot="1834659">
              <a:off x="5186690" y="2217539"/>
              <a:ext cx="107950" cy="108169"/>
            </a:xfrm>
            <a:prstGeom prst="rect">
              <a:avLst/>
            </a:prstGeom>
            <a:solidFill>
              <a:schemeClr val="accent4">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BB54B263-65A7-6B4E-8424-65BE183261B9}"/>
                </a:ext>
              </a:extLst>
            </p:cNvPr>
            <p:cNvSpPr/>
            <p:nvPr/>
          </p:nvSpPr>
          <p:spPr>
            <a:xfrm rot="1834659">
              <a:off x="5241623" y="2125485"/>
              <a:ext cx="107950" cy="108169"/>
            </a:xfrm>
            <a:prstGeom prst="rect">
              <a:avLst/>
            </a:prstGeom>
            <a:solidFill>
              <a:schemeClr val="accent4">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47" name="Rectangle 46">
            <a:extLst>
              <a:ext uri="{FF2B5EF4-FFF2-40B4-BE49-F238E27FC236}">
                <a16:creationId xmlns:a16="http://schemas.microsoft.com/office/drawing/2014/main" id="{6AAD3BBD-CE55-7842-9CBA-D9EB9FBCD75F}"/>
              </a:ext>
            </a:extLst>
          </p:cNvPr>
          <p:cNvSpPr/>
          <p:nvPr/>
        </p:nvSpPr>
        <p:spPr>
          <a:xfrm rot="5400000">
            <a:off x="5224488" y="2585064"/>
            <a:ext cx="107950" cy="108169"/>
          </a:xfrm>
          <a:prstGeom prst="rect">
            <a:avLst/>
          </a:prstGeom>
          <a:solidFill>
            <a:schemeClr val="bg1">
              <a:lumMod val="50000"/>
              <a:lumOff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85BDF72B-A3EF-614B-A9CC-13E555D76292}"/>
              </a:ext>
            </a:extLst>
          </p:cNvPr>
          <p:cNvSpPr/>
          <p:nvPr/>
        </p:nvSpPr>
        <p:spPr>
          <a:xfrm rot="5400000">
            <a:off x="5329482" y="2585065"/>
            <a:ext cx="107950" cy="108169"/>
          </a:xfrm>
          <a:prstGeom prst="rect">
            <a:avLst/>
          </a:prstGeom>
          <a:solidFill>
            <a:schemeClr val="bg1">
              <a:lumMod val="50000"/>
              <a:lumOff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848E8410-3ED8-D045-BCA4-54CA50D14634}"/>
              </a:ext>
            </a:extLst>
          </p:cNvPr>
          <p:cNvSpPr/>
          <p:nvPr/>
        </p:nvSpPr>
        <p:spPr>
          <a:xfrm rot="5400000">
            <a:off x="5436089" y="2585065"/>
            <a:ext cx="107950" cy="108169"/>
          </a:xfrm>
          <a:prstGeom prst="rect">
            <a:avLst/>
          </a:prstGeom>
          <a:solidFill>
            <a:schemeClr val="tx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BCF88D11-B619-7F4D-9E13-B9F45C16E80A}"/>
              </a:ext>
            </a:extLst>
          </p:cNvPr>
          <p:cNvSpPr/>
          <p:nvPr/>
        </p:nvSpPr>
        <p:spPr>
          <a:xfrm rot="5400000">
            <a:off x="5544308" y="2585065"/>
            <a:ext cx="107950" cy="108169"/>
          </a:xfrm>
          <a:prstGeom prst="rect">
            <a:avLst/>
          </a:prstGeom>
          <a:solidFill>
            <a:schemeClr val="tx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16FE7A3E-C96D-C44C-A9A4-5FA4263BDCDC}"/>
              </a:ext>
            </a:extLst>
          </p:cNvPr>
          <p:cNvSpPr/>
          <p:nvPr/>
        </p:nvSpPr>
        <p:spPr>
          <a:xfrm rot="5400000">
            <a:off x="5650964" y="2585065"/>
            <a:ext cx="107950" cy="108169"/>
          </a:xfrm>
          <a:prstGeom prst="rect">
            <a:avLst/>
          </a:prstGeom>
          <a:solidFill>
            <a:schemeClr val="bg1">
              <a:lumMod val="50000"/>
              <a:lumOff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4071B624-6459-6247-87AF-769F1FDADAD1}"/>
              </a:ext>
            </a:extLst>
          </p:cNvPr>
          <p:cNvSpPr/>
          <p:nvPr/>
        </p:nvSpPr>
        <p:spPr>
          <a:xfrm rot="5400000">
            <a:off x="5759133" y="2585065"/>
            <a:ext cx="107950" cy="108169"/>
          </a:xfrm>
          <a:prstGeom prst="rect">
            <a:avLst/>
          </a:prstGeom>
          <a:solidFill>
            <a:schemeClr val="bg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607965A1-1EA6-744D-9413-3C17E33C809E}"/>
              </a:ext>
            </a:extLst>
          </p:cNvPr>
          <p:cNvSpPr/>
          <p:nvPr/>
        </p:nvSpPr>
        <p:spPr>
          <a:xfrm rot="5400000">
            <a:off x="5040557" y="2639040"/>
            <a:ext cx="107950" cy="108169"/>
          </a:xfrm>
          <a:prstGeom prst="rect">
            <a:avLst/>
          </a:prstGeom>
          <a:solidFill>
            <a:schemeClr val="tx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1BBFCAC9-2EB2-C242-89E5-60DF15474FF0}"/>
              </a:ext>
            </a:extLst>
          </p:cNvPr>
          <p:cNvSpPr/>
          <p:nvPr/>
        </p:nvSpPr>
        <p:spPr>
          <a:xfrm rot="5400000">
            <a:off x="5040557" y="2741365"/>
            <a:ext cx="107950" cy="108169"/>
          </a:xfrm>
          <a:prstGeom prst="rect">
            <a:avLst/>
          </a:prstGeom>
          <a:solidFill>
            <a:schemeClr val="tx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8271722C-F878-2446-8C3F-0C493CAF87FF}"/>
              </a:ext>
            </a:extLst>
          </p:cNvPr>
          <p:cNvSpPr/>
          <p:nvPr/>
        </p:nvSpPr>
        <p:spPr>
          <a:xfrm rot="5400000">
            <a:off x="5040557" y="2843690"/>
            <a:ext cx="107950" cy="108169"/>
          </a:xfrm>
          <a:prstGeom prst="rect">
            <a:avLst/>
          </a:prstGeom>
          <a:solidFill>
            <a:schemeClr val="accent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219A9EC4-A5CE-D24F-858C-D988C663C2FF}"/>
              </a:ext>
            </a:extLst>
          </p:cNvPr>
          <p:cNvSpPr/>
          <p:nvPr/>
        </p:nvSpPr>
        <p:spPr>
          <a:xfrm rot="5400000">
            <a:off x="5041650" y="2946987"/>
            <a:ext cx="107950" cy="108169"/>
          </a:xfrm>
          <a:prstGeom prst="rect">
            <a:avLst/>
          </a:prstGeom>
          <a:solidFill>
            <a:schemeClr val="tx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1723F1A4-DB64-8943-8ED3-0AEEA4F1EA78}"/>
              </a:ext>
            </a:extLst>
          </p:cNvPr>
          <p:cNvSpPr/>
          <p:nvPr/>
        </p:nvSpPr>
        <p:spPr>
          <a:xfrm rot="5400000">
            <a:off x="5040557" y="3048340"/>
            <a:ext cx="107950" cy="108169"/>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802471D8-C846-BA4D-BEE8-CBA6A3258204}"/>
              </a:ext>
            </a:extLst>
          </p:cNvPr>
          <p:cNvSpPr/>
          <p:nvPr/>
        </p:nvSpPr>
        <p:spPr>
          <a:xfrm rot="5400000">
            <a:off x="5042431" y="3151637"/>
            <a:ext cx="107950" cy="108169"/>
          </a:xfrm>
          <a:prstGeom prst="rect">
            <a:avLst/>
          </a:prstGeom>
          <a:solidFill>
            <a:schemeClr val="accent1">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7E9AE6C5-5BED-BB44-B084-EEE85E8B0B0E}"/>
              </a:ext>
            </a:extLst>
          </p:cNvPr>
          <p:cNvSpPr/>
          <p:nvPr/>
        </p:nvSpPr>
        <p:spPr>
          <a:xfrm rot="1834659">
            <a:off x="8053661" y="2396904"/>
            <a:ext cx="107950" cy="108169"/>
          </a:xfrm>
          <a:prstGeom prst="rect">
            <a:avLst/>
          </a:prstGeom>
          <a:solidFill>
            <a:schemeClr val="accent4">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D1DC3B8A-4A64-B44D-A7CE-7212C25001BF}"/>
              </a:ext>
            </a:extLst>
          </p:cNvPr>
          <p:cNvSpPr/>
          <p:nvPr/>
        </p:nvSpPr>
        <p:spPr>
          <a:xfrm rot="1834659">
            <a:off x="8108594" y="2303833"/>
            <a:ext cx="107950" cy="108169"/>
          </a:xfrm>
          <a:prstGeom prst="rect">
            <a:avLst/>
          </a:prstGeom>
          <a:solidFill>
            <a:schemeClr val="accent4">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9FEA89FE-3B94-1A40-B1DF-EE137F43E16B}"/>
              </a:ext>
            </a:extLst>
          </p:cNvPr>
          <p:cNvSpPr/>
          <p:nvPr/>
        </p:nvSpPr>
        <p:spPr>
          <a:xfrm rot="1834659">
            <a:off x="8163526" y="2212179"/>
            <a:ext cx="107950" cy="108169"/>
          </a:xfrm>
          <a:prstGeom prst="rect">
            <a:avLst/>
          </a:prstGeom>
          <a:solidFill>
            <a:schemeClr val="accent4">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Rectangle 80">
            <a:extLst>
              <a:ext uri="{FF2B5EF4-FFF2-40B4-BE49-F238E27FC236}">
                <a16:creationId xmlns:a16="http://schemas.microsoft.com/office/drawing/2014/main" id="{4B924CEB-6C6C-F343-8CF6-FF2EC344AFB9}"/>
              </a:ext>
            </a:extLst>
          </p:cNvPr>
          <p:cNvSpPr/>
          <p:nvPr/>
        </p:nvSpPr>
        <p:spPr>
          <a:xfrm rot="1834659">
            <a:off x="8218459" y="2120125"/>
            <a:ext cx="107950" cy="108169"/>
          </a:xfrm>
          <a:prstGeom prst="rect">
            <a:avLst/>
          </a:prstGeom>
          <a:solidFill>
            <a:schemeClr val="accent4">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2" name="Rectangle 81">
            <a:extLst>
              <a:ext uri="{FF2B5EF4-FFF2-40B4-BE49-F238E27FC236}">
                <a16:creationId xmlns:a16="http://schemas.microsoft.com/office/drawing/2014/main" id="{5A2860A8-981C-9B4B-A19A-A99BA634BDD4}"/>
              </a:ext>
            </a:extLst>
          </p:cNvPr>
          <p:cNvSpPr/>
          <p:nvPr/>
        </p:nvSpPr>
        <p:spPr>
          <a:xfrm rot="5400000">
            <a:off x="8201324" y="2579704"/>
            <a:ext cx="107950" cy="108169"/>
          </a:xfrm>
          <a:prstGeom prst="rect">
            <a:avLst/>
          </a:prstGeom>
          <a:solidFill>
            <a:schemeClr val="tx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3" name="Rectangle 82">
            <a:extLst>
              <a:ext uri="{FF2B5EF4-FFF2-40B4-BE49-F238E27FC236}">
                <a16:creationId xmlns:a16="http://schemas.microsoft.com/office/drawing/2014/main" id="{3DB908D3-1794-8C47-A8A5-9AD535B543E5}"/>
              </a:ext>
            </a:extLst>
          </p:cNvPr>
          <p:cNvSpPr/>
          <p:nvPr/>
        </p:nvSpPr>
        <p:spPr>
          <a:xfrm rot="5400000">
            <a:off x="8306318" y="2579705"/>
            <a:ext cx="107950" cy="108169"/>
          </a:xfrm>
          <a:prstGeom prst="rect">
            <a:avLst/>
          </a:prstGeom>
          <a:solidFill>
            <a:schemeClr val="tx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4" name="Rectangle 83">
            <a:extLst>
              <a:ext uri="{FF2B5EF4-FFF2-40B4-BE49-F238E27FC236}">
                <a16:creationId xmlns:a16="http://schemas.microsoft.com/office/drawing/2014/main" id="{03E74A57-E299-FB43-8B55-69956625D607}"/>
              </a:ext>
            </a:extLst>
          </p:cNvPr>
          <p:cNvSpPr/>
          <p:nvPr/>
        </p:nvSpPr>
        <p:spPr>
          <a:xfrm rot="5400000">
            <a:off x="8412925" y="2579705"/>
            <a:ext cx="107950" cy="108169"/>
          </a:xfrm>
          <a:prstGeom prst="rect">
            <a:avLst/>
          </a:prstGeom>
          <a:solidFill>
            <a:schemeClr val="tx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5" name="Rectangle 84">
            <a:extLst>
              <a:ext uri="{FF2B5EF4-FFF2-40B4-BE49-F238E27FC236}">
                <a16:creationId xmlns:a16="http://schemas.microsoft.com/office/drawing/2014/main" id="{970B2B61-DF00-3B44-B8F3-141083009C55}"/>
              </a:ext>
            </a:extLst>
          </p:cNvPr>
          <p:cNvSpPr/>
          <p:nvPr/>
        </p:nvSpPr>
        <p:spPr>
          <a:xfrm rot="5400000">
            <a:off x="8521144" y="2579705"/>
            <a:ext cx="107950" cy="108169"/>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6" name="Rectangle 85">
            <a:extLst>
              <a:ext uri="{FF2B5EF4-FFF2-40B4-BE49-F238E27FC236}">
                <a16:creationId xmlns:a16="http://schemas.microsoft.com/office/drawing/2014/main" id="{7D538533-EF42-2D47-847E-3DD85825C46D}"/>
              </a:ext>
            </a:extLst>
          </p:cNvPr>
          <p:cNvSpPr/>
          <p:nvPr/>
        </p:nvSpPr>
        <p:spPr>
          <a:xfrm rot="5400000">
            <a:off x="8627800" y="2579705"/>
            <a:ext cx="107950" cy="108169"/>
          </a:xfrm>
          <a:prstGeom prst="rect">
            <a:avLst/>
          </a:prstGeom>
          <a:solidFill>
            <a:schemeClr val="tx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Rectangle 86">
            <a:extLst>
              <a:ext uri="{FF2B5EF4-FFF2-40B4-BE49-F238E27FC236}">
                <a16:creationId xmlns:a16="http://schemas.microsoft.com/office/drawing/2014/main" id="{292020B2-1BCC-9C43-9BD4-F89E09306719}"/>
              </a:ext>
            </a:extLst>
          </p:cNvPr>
          <p:cNvSpPr/>
          <p:nvPr/>
        </p:nvSpPr>
        <p:spPr>
          <a:xfrm rot="5400000">
            <a:off x="8735969" y="2579705"/>
            <a:ext cx="107950" cy="108169"/>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9384EF62-74C1-2544-A2BD-7714F71D1206}"/>
              </a:ext>
            </a:extLst>
          </p:cNvPr>
          <p:cNvSpPr/>
          <p:nvPr/>
        </p:nvSpPr>
        <p:spPr>
          <a:xfrm rot="5400000">
            <a:off x="8017393" y="2633680"/>
            <a:ext cx="107950" cy="108169"/>
          </a:xfrm>
          <a:prstGeom prst="rect">
            <a:avLst/>
          </a:prstGeom>
          <a:solidFill>
            <a:schemeClr val="tx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9" name="Rectangle 88">
            <a:extLst>
              <a:ext uri="{FF2B5EF4-FFF2-40B4-BE49-F238E27FC236}">
                <a16:creationId xmlns:a16="http://schemas.microsoft.com/office/drawing/2014/main" id="{27BF483E-4354-7C43-8C93-F7F2BA962675}"/>
              </a:ext>
            </a:extLst>
          </p:cNvPr>
          <p:cNvSpPr/>
          <p:nvPr/>
        </p:nvSpPr>
        <p:spPr>
          <a:xfrm rot="5400000">
            <a:off x="8017393" y="2736005"/>
            <a:ext cx="107950" cy="108169"/>
          </a:xfrm>
          <a:prstGeom prst="rect">
            <a:avLst/>
          </a:prstGeom>
          <a:solidFill>
            <a:schemeClr val="accent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Rectangle 89">
            <a:extLst>
              <a:ext uri="{FF2B5EF4-FFF2-40B4-BE49-F238E27FC236}">
                <a16:creationId xmlns:a16="http://schemas.microsoft.com/office/drawing/2014/main" id="{1039395C-1A3D-D244-B0D2-CD4D1BBB4B3A}"/>
              </a:ext>
            </a:extLst>
          </p:cNvPr>
          <p:cNvSpPr/>
          <p:nvPr/>
        </p:nvSpPr>
        <p:spPr>
          <a:xfrm rot="5400000">
            <a:off x="8017393" y="2838330"/>
            <a:ext cx="107950" cy="108169"/>
          </a:xfrm>
          <a:prstGeom prst="rect">
            <a:avLst/>
          </a:prstGeom>
          <a:solidFill>
            <a:schemeClr val="tx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1" name="Rectangle 90">
            <a:extLst>
              <a:ext uri="{FF2B5EF4-FFF2-40B4-BE49-F238E27FC236}">
                <a16:creationId xmlns:a16="http://schemas.microsoft.com/office/drawing/2014/main" id="{8FE90FD5-296C-994B-B7C9-3EE902C0BB6B}"/>
              </a:ext>
            </a:extLst>
          </p:cNvPr>
          <p:cNvSpPr/>
          <p:nvPr/>
        </p:nvSpPr>
        <p:spPr>
          <a:xfrm rot="5400000">
            <a:off x="8018486" y="2941627"/>
            <a:ext cx="107950" cy="108169"/>
          </a:xfrm>
          <a:prstGeom prst="rect">
            <a:avLst/>
          </a:prstGeom>
          <a:solidFill>
            <a:schemeClr val="accent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2" name="Rectangle 91">
            <a:extLst>
              <a:ext uri="{FF2B5EF4-FFF2-40B4-BE49-F238E27FC236}">
                <a16:creationId xmlns:a16="http://schemas.microsoft.com/office/drawing/2014/main" id="{5D6FCAE7-0AF9-214D-BEC5-576928532529}"/>
              </a:ext>
            </a:extLst>
          </p:cNvPr>
          <p:cNvSpPr/>
          <p:nvPr/>
        </p:nvSpPr>
        <p:spPr>
          <a:xfrm rot="5400000">
            <a:off x="8017393" y="3042980"/>
            <a:ext cx="107950" cy="108169"/>
          </a:xfrm>
          <a:prstGeom prst="rect">
            <a:avLst/>
          </a:prstGeom>
          <a:solidFill>
            <a:schemeClr val="accent1">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3" name="Rectangle 92">
            <a:extLst>
              <a:ext uri="{FF2B5EF4-FFF2-40B4-BE49-F238E27FC236}">
                <a16:creationId xmlns:a16="http://schemas.microsoft.com/office/drawing/2014/main" id="{D6829D1A-9494-D749-98B8-8FD8582F562B}"/>
              </a:ext>
            </a:extLst>
          </p:cNvPr>
          <p:cNvSpPr/>
          <p:nvPr/>
        </p:nvSpPr>
        <p:spPr>
          <a:xfrm rot="5400000">
            <a:off x="8016092" y="3146277"/>
            <a:ext cx="107950" cy="108169"/>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4" name="Straight Connector 93">
            <a:extLst>
              <a:ext uri="{FF2B5EF4-FFF2-40B4-BE49-F238E27FC236}">
                <a16:creationId xmlns:a16="http://schemas.microsoft.com/office/drawing/2014/main" id="{B6F09784-7B08-C84A-B15D-C2FE3AC8D1A1}"/>
              </a:ext>
            </a:extLst>
          </p:cNvPr>
          <p:cNvCxnSpPr/>
          <p:nvPr/>
        </p:nvCxnSpPr>
        <p:spPr>
          <a:xfrm>
            <a:off x="5981861" y="2635973"/>
            <a:ext cx="254643" cy="0"/>
          </a:xfrm>
          <a:prstGeom prst="line">
            <a:avLst/>
          </a:prstGeom>
          <a:effectLst/>
        </p:spPr>
        <p:style>
          <a:lnRef idx="2">
            <a:schemeClr val="dk1"/>
          </a:lnRef>
          <a:fillRef idx="0">
            <a:schemeClr val="dk1"/>
          </a:fillRef>
          <a:effectRef idx="1">
            <a:schemeClr val="dk1"/>
          </a:effectRef>
          <a:fontRef idx="minor">
            <a:schemeClr val="tx1"/>
          </a:fontRef>
        </p:style>
      </p:cxnSp>
      <p:cxnSp>
        <p:nvCxnSpPr>
          <p:cNvPr id="95" name="Straight Connector 94">
            <a:extLst>
              <a:ext uri="{FF2B5EF4-FFF2-40B4-BE49-F238E27FC236}">
                <a16:creationId xmlns:a16="http://schemas.microsoft.com/office/drawing/2014/main" id="{E46E8412-CFB4-D349-BFA1-9F6E3FB38314}"/>
              </a:ext>
            </a:extLst>
          </p:cNvPr>
          <p:cNvCxnSpPr>
            <a:cxnSpLocks/>
          </p:cNvCxnSpPr>
          <p:nvPr/>
        </p:nvCxnSpPr>
        <p:spPr>
          <a:xfrm rot="5400000">
            <a:off x="5990989" y="2635973"/>
            <a:ext cx="254643" cy="0"/>
          </a:xfrm>
          <a:prstGeom prst="line">
            <a:avLst/>
          </a:prstGeom>
          <a:effectLst/>
        </p:spPr>
        <p:style>
          <a:lnRef idx="2">
            <a:schemeClr val="dk1"/>
          </a:lnRef>
          <a:fillRef idx="0">
            <a:schemeClr val="dk1"/>
          </a:fillRef>
          <a:effectRef idx="1">
            <a:schemeClr val="dk1"/>
          </a:effectRef>
          <a:fontRef idx="minor">
            <a:schemeClr val="tx1"/>
          </a:fontRef>
        </p:style>
      </p:cxnSp>
      <p:cxnSp>
        <p:nvCxnSpPr>
          <p:cNvPr id="96" name="Straight Connector 95">
            <a:extLst>
              <a:ext uri="{FF2B5EF4-FFF2-40B4-BE49-F238E27FC236}">
                <a16:creationId xmlns:a16="http://schemas.microsoft.com/office/drawing/2014/main" id="{3CB6A19A-4722-8746-B54A-4904FCB1D618}"/>
              </a:ext>
            </a:extLst>
          </p:cNvPr>
          <p:cNvCxnSpPr/>
          <p:nvPr/>
        </p:nvCxnSpPr>
        <p:spPr>
          <a:xfrm>
            <a:off x="7329130" y="2635974"/>
            <a:ext cx="254643" cy="0"/>
          </a:xfrm>
          <a:prstGeom prst="line">
            <a:avLst/>
          </a:prstGeom>
          <a:effectLst/>
        </p:spPr>
        <p:style>
          <a:lnRef idx="2">
            <a:schemeClr val="dk1"/>
          </a:lnRef>
          <a:fillRef idx="0">
            <a:schemeClr val="dk1"/>
          </a:fillRef>
          <a:effectRef idx="1">
            <a:schemeClr val="dk1"/>
          </a:effectRef>
          <a:fontRef idx="minor">
            <a:schemeClr val="tx1"/>
          </a:fontRef>
        </p:style>
      </p:cxnSp>
      <p:cxnSp>
        <p:nvCxnSpPr>
          <p:cNvPr id="97" name="Straight Connector 96">
            <a:extLst>
              <a:ext uri="{FF2B5EF4-FFF2-40B4-BE49-F238E27FC236}">
                <a16:creationId xmlns:a16="http://schemas.microsoft.com/office/drawing/2014/main" id="{D2B6A7A0-5D39-7642-BE91-D6B166AFDEF9}"/>
              </a:ext>
            </a:extLst>
          </p:cNvPr>
          <p:cNvCxnSpPr>
            <a:cxnSpLocks/>
          </p:cNvCxnSpPr>
          <p:nvPr/>
        </p:nvCxnSpPr>
        <p:spPr>
          <a:xfrm rot="5400000">
            <a:off x="7338258" y="2635974"/>
            <a:ext cx="254643" cy="0"/>
          </a:xfrm>
          <a:prstGeom prst="line">
            <a:avLst/>
          </a:prstGeom>
          <a:effectLst/>
        </p:spPr>
        <p:style>
          <a:lnRef idx="2">
            <a:schemeClr val="dk1"/>
          </a:lnRef>
          <a:fillRef idx="0">
            <a:schemeClr val="dk1"/>
          </a:fillRef>
          <a:effectRef idx="1">
            <a:schemeClr val="dk1"/>
          </a:effectRef>
          <a:fontRef idx="minor">
            <a:schemeClr val="tx1"/>
          </a:fontRef>
        </p:style>
      </p:cxnSp>
      <p:sp>
        <p:nvSpPr>
          <p:cNvPr id="98" name="Oval 97">
            <a:extLst>
              <a:ext uri="{FF2B5EF4-FFF2-40B4-BE49-F238E27FC236}">
                <a16:creationId xmlns:a16="http://schemas.microsoft.com/office/drawing/2014/main" id="{C9B93AC7-F0AC-6D48-8879-A9245DA118B9}"/>
              </a:ext>
            </a:extLst>
          </p:cNvPr>
          <p:cNvSpPr/>
          <p:nvPr/>
        </p:nvSpPr>
        <p:spPr>
          <a:xfrm>
            <a:off x="6433147" y="2590992"/>
            <a:ext cx="88900" cy="89961"/>
          </a:xfrm>
          <a:prstGeom prst="ellipse">
            <a:avLst/>
          </a:prstGeom>
          <a:solidFill>
            <a:schemeClr val="tx1">
              <a:lumMod val="95000"/>
              <a:lumOff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Oval 101">
            <a:extLst>
              <a:ext uri="{FF2B5EF4-FFF2-40B4-BE49-F238E27FC236}">
                <a16:creationId xmlns:a16="http://schemas.microsoft.com/office/drawing/2014/main" id="{CC19F755-BC82-7E46-90CC-BADB465EAF82}"/>
              </a:ext>
            </a:extLst>
          </p:cNvPr>
          <p:cNvSpPr/>
          <p:nvPr/>
        </p:nvSpPr>
        <p:spPr>
          <a:xfrm>
            <a:off x="6712537" y="2590991"/>
            <a:ext cx="88900" cy="89961"/>
          </a:xfrm>
          <a:prstGeom prst="ellipse">
            <a:avLst/>
          </a:prstGeom>
          <a:solidFill>
            <a:schemeClr val="tx1">
              <a:lumMod val="95000"/>
              <a:lumOff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10B565DB-4506-8347-807E-4B622AC72F28}"/>
              </a:ext>
            </a:extLst>
          </p:cNvPr>
          <p:cNvSpPr/>
          <p:nvPr/>
        </p:nvSpPr>
        <p:spPr>
          <a:xfrm>
            <a:off x="7047705" y="2590990"/>
            <a:ext cx="88900" cy="89961"/>
          </a:xfrm>
          <a:prstGeom prst="ellipse">
            <a:avLst/>
          </a:prstGeom>
          <a:solidFill>
            <a:schemeClr val="tx1">
              <a:lumMod val="95000"/>
              <a:lumOff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4" name="TextBox 103">
            <a:extLst>
              <a:ext uri="{FF2B5EF4-FFF2-40B4-BE49-F238E27FC236}">
                <a16:creationId xmlns:a16="http://schemas.microsoft.com/office/drawing/2014/main" id="{72CA6983-5460-FD47-8766-9BB345F9129E}"/>
              </a:ext>
            </a:extLst>
          </p:cNvPr>
          <p:cNvSpPr txBox="1"/>
          <p:nvPr/>
        </p:nvSpPr>
        <p:spPr>
          <a:xfrm rot="2685337">
            <a:off x="4189649" y="1751026"/>
            <a:ext cx="1047901" cy="307777"/>
          </a:xfrm>
          <a:prstGeom prst="rect">
            <a:avLst/>
          </a:prstGeom>
          <a:noFill/>
        </p:spPr>
        <p:txBody>
          <a:bodyPr wrap="square" rtlCol="0">
            <a:spAutoFit/>
          </a:bodyPr>
          <a:lstStyle/>
          <a:p>
            <a:r>
              <a:rPr lang="en-US" sz="1400">
                <a:latin typeface="Arial" charset="0"/>
                <a:ea typeface="Arial" charset="0"/>
                <a:cs typeface="Arial" charset="0"/>
              </a:rPr>
              <a:t>Treatment</a:t>
            </a:r>
          </a:p>
        </p:txBody>
      </p:sp>
      <p:sp>
        <p:nvSpPr>
          <p:cNvPr id="105" name="TextBox 104">
            <a:extLst>
              <a:ext uri="{FF2B5EF4-FFF2-40B4-BE49-F238E27FC236}">
                <a16:creationId xmlns:a16="http://schemas.microsoft.com/office/drawing/2014/main" id="{7ABECA70-63B6-A741-873E-0ECF4DBF133F}"/>
              </a:ext>
            </a:extLst>
          </p:cNvPr>
          <p:cNvSpPr txBox="1"/>
          <p:nvPr/>
        </p:nvSpPr>
        <p:spPr>
          <a:xfrm rot="16200000">
            <a:off x="4313198" y="2682648"/>
            <a:ext cx="878830" cy="307777"/>
          </a:xfrm>
          <a:prstGeom prst="rect">
            <a:avLst/>
          </a:prstGeom>
          <a:noFill/>
        </p:spPr>
        <p:txBody>
          <a:bodyPr wrap="square" rtlCol="0">
            <a:spAutoFit/>
          </a:bodyPr>
          <a:lstStyle/>
          <a:p>
            <a:r>
              <a:rPr lang="en-US" sz="1400">
                <a:latin typeface="Arial" charset="0"/>
                <a:ea typeface="Arial" charset="0"/>
                <a:cs typeface="Arial" charset="0"/>
              </a:rPr>
              <a:t>genes</a:t>
            </a:r>
          </a:p>
        </p:txBody>
      </p:sp>
      <p:sp>
        <p:nvSpPr>
          <p:cNvPr id="106" name="TextBox 105">
            <a:extLst>
              <a:ext uri="{FF2B5EF4-FFF2-40B4-BE49-F238E27FC236}">
                <a16:creationId xmlns:a16="http://schemas.microsoft.com/office/drawing/2014/main" id="{82BC2ACD-0EF0-3B40-80EF-CBD3CF8B04C6}"/>
              </a:ext>
            </a:extLst>
          </p:cNvPr>
          <p:cNvSpPr txBox="1"/>
          <p:nvPr/>
        </p:nvSpPr>
        <p:spPr>
          <a:xfrm>
            <a:off x="5229821" y="2723484"/>
            <a:ext cx="863452" cy="307777"/>
          </a:xfrm>
          <a:prstGeom prst="rect">
            <a:avLst/>
          </a:prstGeom>
          <a:noFill/>
        </p:spPr>
        <p:txBody>
          <a:bodyPr wrap="square" rtlCol="0">
            <a:spAutoFit/>
          </a:bodyPr>
          <a:lstStyle/>
          <a:p>
            <a:r>
              <a:rPr lang="en-US" sz="1400">
                <a:latin typeface="Arial" charset="0"/>
                <a:ea typeface="Arial" charset="0"/>
                <a:cs typeface="Arial" charset="0"/>
              </a:rPr>
              <a:t>donor</a:t>
            </a:r>
          </a:p>
        </p:txBody>
      </p:sp>
      <p:sp>
        <p:nvSpPr>
          <p:cNvPr id="108" name="TextBox 107">
            <a:extLst>
              <a:ext uri="{FF2B5EF4-FFF2-40B4-BE49-F238E27FC236}">
                <a16:creationId xmlns:a16="http://schemas.microsoft.com/office/drawing/2014/main" id="{7D3B35A0-7CB1-0743-890E-F31D006A281C}"/>
              </a:ext>
            </a:extLst>
          </p:cNvPr>
          <p:cNvSpPr txBox="1"/>
          <p:nvPr/>
        </p:nvSpPr>
        <p:spPr>
          <a:xfrm>
            <a:off x="4500042" y="3458721"/>
            <a:ext cx="1261056" cy="307777"/>
          </a:xfrm>
          <a:prstGeom prst="rect">
            <a:avLst/>
          </a:prstGeom>
          <a:noFill/>
        </p:spPr>
        <p:txBody>
          <a:bodyPr wrap="square" rtlCol="0">
            <a:spAutoFit/>
          </a:bodyPr>
          <a:lstStyle/>
          <a:p>
            <a:r>
              <a:rPr lang="en-US" sz="1400">
                <a:latin typeface="Arial" charset="0"/>
                <a:ea typeface="Arial" charset="0"/>
                <a:cs typeface="Arial" charset="0"/>
              </a:rPr>
              <a:t>Component 1</a:t>
            </a:r>
          </a:p>
        </p:txBody>
      </p:sp>
      <p:sp>
        <p:nvSpPr>
          <p:cNvPr id="145" name="TextBox 144">
            <a:extLst>
              <a:ext uri="{FF2B5EF4-FFF2-40B4-BE49-F238E27FC236}">
                <a16:creationId xmlns:a16="http://schemas.microsoft.com/office/drawing/2014/main" id="{6136C7D1-CD06-B542-B641-451EE26D6916}"/>
              </a:ext>
            </a:extLst>
          </p:cNvPr>
          <p:cNvSpPr txBox="1"/>
          <p:nvPr/>
        </p:nvSpPr>
        <p:spPr>
          <a:xfrm rot="2685337">
            <a:off x="7162663" y="1744894"/>
            <a:ext cx="1047901" cy="307777"/>
          </a:xfrm>
          <a:prstGeom prst="rect">
            <a:avLst/>
          </a:prstGeom>
          <a:noFill/>
        </p:spPr>
        <p:txBody>
          <a:bodyPr wrap="square" rtlCol="0">
            <a:spAutoFit/>
          </a:bodyPr>
          <a:lstStyle/>
          <a:p>
            <a:r>
              <a:rPr lang="en-US" sz="1400">
                <a:latin typeface="Arial" charset="0"/>
                <a:ea typeface="Arial" charset="0"/>
                <a:cs typeface="Arial" charset="0"/>
              </a:rPr>
              <a:t>Treatment</a:t>
            </a:r>
          </a:p>
        </p:txBody>
      </p:sp>
      <p:sp>
        <p:nvSpPr>
          <p:cNvPr id="146" name="TextBox 145">
            <a:extLst>
              <a:ext uri="{FF2B5EF4-FFF2-40B4-BE49-F238E27FC236}">
                <a16:creationId xmlns:a16="http://schemas.microsoft.com/office/drawing/2014/main" id="{0B946C7E-3C64-374E-BBA4-BF56201A7FC0}"/>
              </a:ext>
            </a:extLst>
          </p:cNvPr>
          <p:cNvSpPr txBox="1"/>
          <p:nvPr/>
        </p:nvSpPr>
        <p:spPr>
          <a:xfrm rot="16200000">
            <a:off x="7286212" y="2676516"/>
            <a:ext cx="878830" cy="307777"/>
          </a:xfrm>
          <a:prstGeom prst="rect">
            <a:avLst/>
          </a:prstGeom>
          <a:noFill/>
        </p:spPr>
        <p:txBody>
          <a:bodyPr wrap="square" rtlCol="0">
            <a:spAutoFit/>
          </a:bodyPr>
          <a:lstStyle/>
          <a:p>
            <a:r>
              <a:rPr lang="en-US" sz="1400">
                <a:latin typeface="Arial" charset="0"/>
                <a:ea typeface="Arial" charset="0"/>
                <a:cs typeface="Arial" charset="0"/>
              </a:rPr>
              <a:t>genes</a:t>
            </a:r>
          </a:p>
        </p:txBody>
      </p:sp>
      <p:sp>
        <p:nvSpPr>
          <p:cNvPr id="147" name="TextBox 146">
            <a:extLst>
              <a:ext uri="{FF2B5EF4-FFF2-40B4-BE49-F238E27FC236}">
                <a16:creationId xmlns:a16="http://schemas.microsoft.com/office/drawing/2014/main" id="{9B93335E-19FC-CF42-BEC8-442883F82339}"/>
              </a:ext>
            </a:extLst>
          </p:cNvPr>
          <p:cNvSpPr txBox="1"/>
          <p:nvPr/>
        </p:nvSpPr>
        <p:spPr>
          <a:xfrm>
            <a:off x="7473056" y="3452589"/>
            <a:ext cx="1261056" cy="307777"/>
          </a:xfrm>
          <a:prstGeom prst="rect">
            <a:avLst/>
          </a:prstGeom>
          <a:noFill/>
        </p:spPr>
        <p:txBody>
          <a:bodyPr wrap="square" rtlCol="0">
            <a:spAutoFit/>
          </a:bodyPr>
          <a:lstStyle/>
          <a:p>
            <a:r>
              <a:rPr lang="en-US" sz="1400">
                <a:latin typeface="Arial" charset="0"/>
                <a:ea typeface="Arial" charset="0"/>
                <a:cs typeface="Arial" charset="0"/>
              </a:rPr>
              <a:t>Component n</a:t>
            </a:r>
          </a:p>
        </p:txBody>
      </p:sp>
      <p:sp>
        <p:nvSpPr>
          <p:cNvPr id="65" name="TextBox 64">
            <a:extLst>
              <a:ext uri="{FF2B5EF4-FFF2-40B4-BE49-F238E27FC236}">
                <a16:creationId xmlns:a16="http://schemas.microsoft.com/office/drawing/2014/main" id="{11F5F042-FE6F-8B42-8EC3-81B0FE8D9106}"/>
              </a:ext>
            </a:extLst>
          </p:cNvPr>
          <p:cNvSpPr txBox="1"/>
          <p:nvPr/>
        </p:nvSpPr>
        <p:spPr>
          <a:xfrm>
            <a:off x="2304583" y="3736555"/>
            <a:ext cx="570990" cy="584775"/>
          </a:xfrm>
          <a:prstGeom prst="rect">
            <a:avLst/>
          </a:prstGeom>
          <a:noFill/>
        </p:spPr>
        <p:txBody>
          <a:bodyPr wrap="none" rtlCol="0">
            <a:spAutoFit/>
          </a:bodyPr>
          <a:lstStyle/>
          <a:p>
            <a:r>
              <a:rPr lang="en-US" sz="1600">
                <a:latin typeface="Arial" charset="0"/>
                <a:ea typeface="Arial" charset="0"/>
                <a:cs typeface="Arial" charset="0"/>
              </a:rPr>
              <a:t>LPS</a:t>
            </a:r>
          </a:p>
          <a:p>
            <a:r>
              <a:rPr lang="en-US" sz="1600">
                <a:latin typeface="Arial" charset="0"/>
                <a:ea typeface="Arial" charset="0"/>
                <a:cs typeface="Arial" charset="0"/>
              </a:rPr>
              <a:t>2h</a:t>
            </a:r>
          </a:p>
        </p:txBody>
      </p:sp>
    </p:spTree>
    <p:extLst>
      <p:ext uri="{BB962C8B-B14F-4D97-AF65-F5344CB8AC3E}">
        <p14:creationId xmlns:p14="http://schemas.microsoft.com/office/powerpoint/2010/main" val="7130911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B4327F8E-B75F-1448-B0D2-402B0B5546CA}" type="slidenum">
              <a:rPr lang="en-GB" smtClean="0">
                <a:latin typeface="Arial" charset="0"/>
                <a:ea typeface="Arial" charset="0"/>
                <a:cs typeface="Arial" charset="0"/>
              </a:rPr>
              <a:t>17</a:t>
            </a:fld>
            <a:endParaRPr lang="en-GB">
              <a:latin typeface="Arial" charset="0"/>
              <a:ea typeface="Arial" charset="0"/>
              <a:cs typeface="Arial" charset="0"/>
            </a:endParaRPr>
          </a:p>
        </p:txBody>
      </p:sp>
      <p:pic>
        <p:nvPicPr>
          <p:cNvPr id="22" name="Picture 21" descr="Screenshot 2017-09-05 13.51.36.png">
            <a:extLst>
              <a:ext uri="{FF2B5EF4-FFF2-40B4-BE49-F238E27FC236}">
                <a16:creationId xmlns:a16="http://schemas.microsoft.com/office/drawing/2014/main" id="{40EEC068-CD22-8648-804C-EF7704C6042A}"/>
              </a:ext>
            </a:extLst>
          </p:cNvPr>
          <p:cNvPicPr>
            <a:picLocks noChangeAspect="1"/>
          </p:cNvPicPr>
          <p:nvPr/>
        </p:nvPicPr>
        <p:blipFill rotWithShape="1">
          <a:blip r:embed="rId3">
            <a:duotone>
              <a:prstClr val="black"/>
              <a:schemeClr val="accent2">
                <a:tint val="45000"/>
                <a:satMod val="400000"/>
              </a:schemeClr>
            </a:duotone>
            <a:extLst>
              <a:ext uri="{28A0092B-C50C-407E-A947-70E740481C1C}">
                <a14:useLocalDpi xmlns:a14="http://schemas.microsoft.com/office/drawing/2010/main" val="0"/>
              </a:ext>
            </a:extLst>
          </a:blip>
          <a:srcRect l="12245" t="28465" r="12074" b="9653"/>
          <a:stretch/>
        </p:blipFill>
        <p:spPr>
          <a:xfrm>
            <a:off x="1368713" y="1902193"/>
            <a:ext cx="1009630" cy="1131702"/>
          </a:xfrm>
          <a:prstGeom prst="rect">
            <a:avLst/>
          </a:prstGeom>
          <a:noFill/>
        </p:spPr>
      </p:pic>
      <p:grpSp>
        <p:nvGrpSpPr>
          <p:cNvPr id="23" name="Group 22">
            <a:extLst>
              <a:ext uri="{FF2B5EF4-FFF2-40B4-BE49-F238E27FC236}">
                <a16:creationId xmlns:a16="http://schemas.microsoft.com/office/drawing/2014/main" id="{A000BA30-6970-0A45-A8D6-7AD5D60591DC}"/>
              </a:ext>
            </a:extLst>
          </p:cNvPr>
          <p:cNvGrpSpPr/>
          <p:nvPr/>
        </p:nvGrpSpPr>
        <p:grpSpPr>
          <a:xfrm>
            <a:off x="788823" y="1911570"/>
            <a:ext cx="398480" cy="1122325"/>
            <a:chOff x="2427755" y="704369"/>
            <a:chExt cx="471168" cy="1330234"/>
          </a:xfrm>
        </p:grpSpPr>
        <p:sp>
          <p:nvSpPr>
            <p:cNvPr id="24" name="TextBox 23">
              <a:extLst>
                <a:ext uri="{FF2B5EF4-FFF2-40B4-BE49-F238E27FC236}">
                  <a16:creationId xmlns:a16="http://schemas.microsoft.com/office/drawing/2014/main" id="{B2F89437-1F40-9642-AD0A-8CBF10CF5958}"/>
                </a:ext>
              </a:extLst>
            </p:cNvPr>
            <p:cNvSpPr txBox="1"/>
            <p:nvPr/>
          </p:nvSpPr>
          <p:spPr>
            <a:xfrm rot="16200000">
              <a:off x="2088899" y="1043225"/>
              <a:ext cx="1041632" cy="363920"/>
            </a:xfrm>
            <a:prstGeom prst="rect">
              <a:avLst/>
            </a:prstGeom>
            <a:noFill/>
          </p:spPr>
          <p:txBody>
            <a:bodyPr wrap="square" rtlCol="0">
              <a:spAutoFit/>
            </a:bodyPr>
            <a:lstStyle/>
            <a:p>
              <a:r>
                <a:rPr lang="en-US" sz="1400">
                  <a:latin typeface="Arial" charset="0"/>
                  <a:ea typeface="Arial" charset="0"/>
                  <a:cs typeface="Arial" charset="0"/>
                </a:rPr>
                <a:t>genes</a:t>
              </a:r>
            </a:p>
          </p:txBody>
        </p:sp>
        <p:cxnSp>
          <p:nvCxnSpPr>
            <p:cNvPr id="25" name="Straight Arrow Connector 24">
              <a:extLst>
                <a:ext uri="{FF2B5EF4-FFF2-40B4-BE49-F238E27FC236}">
                  <a16:creationId xmlns:a16="http://schemas.microsoft.com/office/drawing/2014/main" id="{32644C87-A44B-B44E-AB77-97C1501A920F}"/>
                </a:ext>
              </a:extLst>
            </p:cNvPr>
            <p:cNvCxnSpPr/>
            <p:nvPr/>
          </p:nvCxnSpPr>
          <p:spPr>
            <a:xfrm>
              <a:off x="2898923" y="704369"/>
              <a:ext cx="0" cy="1330234"/>
            </a:xfrm>
            <a:prstGeom prst="straightConnector1">
              <a:avLst/>
            </a:prstGeom>
            <a:ln w="19050">
              <a:solidFill>
                <a:schemeClr val="tx1"/>
              </a:solidFill>
              <a:tailEnd type="arrow" w="med" len="sm"/>
            </a:ln>
          </p:spPr>
          <p:style>
            <a:lnRef idx="2">
              <a:schemeClr val="accent1"/>
            </a:lnRef>
            <a:fillRef idx="0">
              <a:schemeClr val="accent1"/>
            </a:fillRef>
            <a:effectRef idx="1">
              <a:schemeClr val="accent1"/>
            </a:effectRef>
            <a:fontRef idx="minor">
              <a:schemeClr val="tx1"/>
            </a:fontRef>
          </p:style>
        </p:cxnSp>
      </p:grpSp>
      <p:sp>
        <p:nvSpPr>
          <p:cNvPr id="26" name="TextBox 25">
            <a:extLst>
              <a:ext uri="{FF2B5EF4-FFF2-40B4-BE49-F238E27FC236}">
                <a16:creationId xmlns:a16="http://schemas.microsoft.com/office/drawing/2014/main" id="{08EF72B4-E136-5948-A2F9-39F8CD521AE7}"/>
              </a:ext>
            </a:extLst>
          </p:cNvPr>
          <p:cNvSpPr txBox="1"/>
          <p:nvPr/>
        </p:nvSpPr>
        <p:spPr>
          <a:xfrm>
            <a:off x="1531690" y="1326882"/>
            <a:ext cx="863452" cy="307777"/>
          </a:xfrm>
          <a:prstGeom prst="rect">
            <a:avLst/>
          </a:prstGeom>
          <a:noFill/>
        </p:spPr>
        <p:txBody>
          <a:bodyPr wrap="square" rtlCol="0">
            <a:spAutoFit/>
          </a:bodyPr>
          <a:lstStyle/>
          <a:p>
            <a:r>
              <a:rPr lang="en-US" sz="1400">
                <a:latin typeface="Arial" charset="0"/>
                <a:ea typeface="Arial" charset="0"/>
                <a:cs typeface="Arial" charset="0"/>
              </a:rPr>
              <a:t>donor</a:t>
            </a:r>
          </a:p>
        </p:txBody>
      </p:sp>
      <p:cxnSp>
        <p:nvCxnSpPr>
          <p:cNvPr id="27" name="Straight Arrow Connector 26">
            <a:extLst>
              <a:ext uri="{FF2B5EF4-FFF2-40B4-BE49-F238E27FC236}">
                <a16:creationId xmlns:a16="http://schemas.microsoft.com/office/drawing/2014/main" id="{45AA1D3B-F01C-6F4B-8BA6-A57631E982AC}"/>
              </a:ext>
            </a:extLst>
          </p:cNvPr>
          <p:cNvCxnSpPr/>
          <p:nvPr/>
        </p:nvCxnSpPr>
        <p:spPr>
          <a:xfrm>
            <a:off x="1368713" y="1685575"/>
            <a:ext cx="1009630" cy="15529"/>
          </a:xfrm>
          <a:prstGeom prst="straightConnector1">
            <a:avLst/>
          </a:prstGeom>
          <a:ln w="19050">
            <a:solidFill>
              <a:schemeClr val="tx1"/>
            </a:solidFill>
            <a:tailEnd type="arrow" w="med" len="sm"/>
          </a:ln>
        </p:spPr>
        <p:style>
          <a:lnRef idx="2">
            <a:schemeClr val="accent1"/>
          </a:lnRef>
          <a:fillRef idx="0">
            <a:schemeClr val="accent1"/>
          </a:fillRef>
          <a:effectRef idx="1">
            <a:schemeClr val="accent1"/>
          </a:effectRef>
          <a:fontRef idx="minor">
            <a:schemeClr val="tx1"/>
          </a:fontRef>
        </p:style>
      </p:cxnSp>
      <p:pic>
        <p:nvPicPr>
          <p:cNvPr id="28" name="Picture 27" descr="Screenshot 2017-09-05 13.51.36.png">
            <a:extLst>
              <a:ext uri="{FF2B5EF4-FFF2-40B4-BE49-F238E27FC236}">
                <a16:creationId xmlns:a16="http://schemas.microsoft.com/office/drawing/2014/main" id="{E6260037-579C-8A43-8AD3-7912BC0CDC2E}"/>
              </a:ext>
            </a:extLst>
          </p:cNvPr>
          <p:cNvPicPr>
            <a:picLocks noChangeAspect="1"/>
          </p:cNvPicPr>
          <p:nvPr/>
        </p:nvPicPr>
        <p:blipFill rotWithShape="1">
          <a:blip r:embed="rId3">
            <a:duotone>
              <a:prstClr val="black"/>
              <a:schemeClr val="accent3">
                <a:tint val="45000"/>
                <a:satMod val="400000"/>
              </a:schemeClr>
            </a:duotone>
            <a:extLst>
              <a:ext uri="{28A0092B-C50C-407E-A947-70E740481C1C}">
                <a14:useLocalDpi xmlns:a14="http://schemas.microsoft.com/office/drawing/2010/main" val="0"/>
              </a:ext>
            </a:extLst>
          </a:blip>
          <a:srcRect l="12245" t="28465" r="12074" b="9653"/>
          <a:stretch/>
        </p:blipFill>
        <p:spPr>
          <a:xfrm>
            <a:off x="1794715" y="2224549"/>
            <a:ext cx="1009629" cy="1131702"/>
          </a:xfrm>
          <a:prstGeom prst="rect">
            <a:avLst/>
          </a:prstGeom>
          <a:noFill/>
        </p:spPr>
      </p:pic>
      <p:sp>
        <p:nvSpPr>
          <p:cNvPr id="29" name="TextBox 28">
            <a:extLst>
              <a:ext uri="{FF2B5EF4-FFF2-40B4-BE49-F238E27FC236}">
                <a16:creationId xmlns:a16="http://schemas.microsoft.com/office/drawing/2014/main" id="{C031A9F1-7457-D44D-BA09-BBBD9C86E654}"/>
              </a:ext>
            </a:extLst>
          </p:cNvPr>
          <p:cNvSpPr txBox="1"/>
          <p:nvPr/>
        </p:nvSpPr>
        <p:spPr>
          <a:xfrm>
            <a:off x="1103698" y="3024778"/>
            <a:ext cx="707245" cy="338554"/>
          </a:xfrm>
          <a:prstGeom prst="rect">
            <a:avLst/>
          </a:prstGeom>
          <a:noFill/>
        </p:spPr>
        <p:txBody>
          <a:bodyPr wrap="none" rtlCol="0">
            <a:spAutoFit/>
          </a:bodyPr>
          <a:lstStyle/>
          <a:p>
            <a:r>
              <a:rPr lang="en-US" sz="1600">
                <a:latin typeface="Arial" charset="0"/>
                <a:ea typeface="Arial" charset="0"/>
                <a:cs typeface="Arial" charset="0"/>
              </a:rPr>
              <a:t>Naive</a:t>
            </a:r>
          </a:p>
        </p:txBody>
      </p:sp>
      <p:sp>
        <p:nvSpPr>
          <p:cNvPr id="30" name="TextBox 29">
            <a:extLst>
              <a:ext uri="{FF2B5EF4-FFF2-40B4-BE49-F238E27FC236}">
                <a16:creationId xmlns:a16="http://schemas.microsoft.com/office/drawing/2014/main" id="{772B728B-79F7-6F4C-BF58-20CF0E479A9D}"/>
              </a:ext>
            </a:extLst>
          </p:cNvPr>
          <p:cNvSpPr txBox="1"/>
          <p:nvPr/>
        </p:nvSpPr>
        <p:spPr>
          <a:xfrm>
            <a:off x="1761026" y="3324006"/>
            <a:ext cx="514885" cy="338554"/>
          </a:xfrm>
          <a:prstGeom prst="rect">
            <a:avLst/>
          </a:prstGeom>
          <a:noFill/>
        </p:spPr>
        <p:txBody>
          <a:bodyPr wrap="none" rtlCol="0">
            <a:spAutoFit/>
          </a:bodyPr>
          <a:lstStyle/>
          <a:p>
            <a:r>
              <a:rPr lang="en-US" sz="1600">
                <a:latin typeface="Arial" charset="0"/>
                <a:ea typeface="Arial" charset="0"/>
                <a:cs typeface="Arial" charset="0"/>
              </a:rPr>
              <a:t>IFN</a:t>
            </a:r>
          </a:p>
        </p:txBody>
      </p:sp>
      <p:pic>
        <p:nvPicPr>
          <p:cNvPr id="31" name="Picture 30" descr="Screenshot 2017-09-05 13.51.36.png">
            <a:extLst>
              <a:ext uri="{FF2B5EF4-FFF2-40B4-BE49-F238E27FC236}">
                <a16:creationId xmlns:a16="http://schemas.microsoft.com/office/drawing/2014/main" id="{F0BF271F-BFED-2D4E-AD25-68F69150867F}"/>
              </a:ext>
            </a:extLst>
          </p:cNvPr>
          <p:cNvPicPr>
            <a:picLocks noChangeAspect="1"/>
          </p:cNvPicPr>
          <p:nvPr/>
        </p:nvPicPr>
        <p:blipFill rotWithShape="1">
          <a:blip r:embed="rId3">
            <a:duotone>
              <a:prstClr val="black"/>
              <a:schemeClr val="accent1">
                <a:tint val="45000"/>
                <a:satMod val="400000"/>
              </a:schemeClr>
            </a:duotone>
            <a:extLst>
              <a:ext uri="{28A0092B-C50C-407E-A947-70E740481C1C}">
                <a14:useLocalDpi xmlns:a14="http://schemas.microsoft.com/office/drawing/2010/main" val="0"/>
              </a:ext>
            </a:extLst>
          </a:blip>
          <a:srcRect l="12245" t="28465" r="12074" b="9653"/>
          <a:stretch/>
        </p:blipFill>
        <p:spPr>
          <a:xfrm>
            <a:off x="2333218" y="2604853"/>
            <a:ext cx="1009629" cy="1131702"/>
          </a:xfrm>
          <a:prstGeom prst="rect">
            <a:avLst/>
          </a:prstGeom>
          <a:noFill/>
        </p:spPr>
      </p:pic>
      <p:pic>
        <p:nvPicPr>
          <p:cNvPr id="32" name="Picture 31" descr="Screenshot 2017-09-05 13.51.36.png">
            <a:extLst>
              <a:ext uri="{FF2B5EF4-FFF2-40B4-BE49-F238E27FC236}">
                <a16:creationId xmlns:a16="http://schemas.microsoft.com/office/drawing/2014/main" id="{F2421EF2-877D-FF48-AC83-85A867A2BD74}"/>
              </a:ext>
            </a:extLst>
          </p:cNvPr>
          <p:cNvPicPr>
            <a:picLocks noChangeAspect="1"/>
          </p:cNvPicPr>
          <p:nvPr/>
        </p:nvPicPr>
        <p:blipFill rotWithShape="1">
          <a:blip r:embed="rId3">
            <a:duotone>
              <a:prstClr val="black"/>
              <a:schemeClr val="accent6">
                <a:tint val="45000"/>
                <a:satMod val="400000"/>
              </a:schemeClr>
            </a:duotone>
            <a:extLst>
              <a:ext uri="{28A0092B-C50C-407E-A947-70E740481C1C}">
                <a14:useLocalDpi xmlns:a14="http://schemas.microsoft.com/office/drawing/2010/main" val="0"/>
              </a:ext>
            </a:extLst>
          </a:blip>
          <a:srcRect l="12245" t="28465" r="12074" b="9653"/>
          <a:stretch/>
        </p:blipFill>
        <p:spPr>
          <a:xfrm>
            <a:off x="2911815" y="3143116"/>
            <a:ext cx="1009630" cy="1131702"/>
          </a:xfrm>
          <a:prstGeom prst="rect">
            <a:avLst/>
          </a:prstGeom>
          <a:noFill/>
        </p:spPr>
      </p:pic>
      <p:sp>
        <p:nvSpPr>
          <p:cNvPr id="33" name="TextBox 32">
            <a:extLst>
              <a:ext uri="{FF2B5EF4-FFF2-40B4-BE49-F238E27FC236}">
                <a16:creationId xmlns:a16="http://schemas.microsoft.com/office/drawing/2014/main" id="{61BABBCB-F305-A842-ACAF-6C5BC5D2E907}"/>
              </a:ext>
            </a:extLst>
          </p:cNvPr>
          <p:cNvSpPr txBox="1"/>
          <p:nvPr/>
        </p:nvSpPr>
        <p:spPr>
          <a:xfrm>
            <a:off x="2911887" y="4367196"/>
            <a:ext cx="570990" cy="584775"/>
          </a:xfrm>
          <a:prstGeom prst="rect">
            <a:avLst/>
          </a:prstGeom>
          <a:noFill/>
        </p:spPr>
        <p:txBody>
          <a:bodyPr wrap="none" rtlCol="0">
            <a:spAutoFit/>
          </a:bodyPr>
          <a:lstStyle/>
          <a:p>
            <a:r>
              <a:rPr lang="en-US" sz="1600">
                <a:latin typeface="Arial" charset="0"/>
                <a:ea typeface="Arial" charset="0"/>
                <a:cs typeface="Arial" charset="0"/>
              </a:rPr>
              <a:t>LPS</a:t>
            </a:r>
          </a:p>
          <a:p>
            <a:r>
              <a:rPr lang="en-US" sz="1600">
                <a:latin typeface="Arial" charset="0"/>
                <a:ea typeface="Arial" charset="0"/>
                <a:cs typeface="Arial" charset="0"/>
              </a:rPr>
              <a:t>24h</a:t>
            </a:r>
          </a:p>
        </p:txBody>
      </p:sp>
      <p:cxnSp>
        <p:nvCxnSpPr>
          <p:cNvPr id="34" name="Straight Arrow Connector 33">
            <a:extLst>
              <a:ext uri="{FF2B5EF4-FFF2-40B4-BE49-F238E27FC236}">
                <a16:creationId xmlns:a16="http://schemas.microsoft.com/office/drawing/2014/main" id="{D82F4857-AEDF-924E-A1C7-79953FD195D8}"/>
              </a:ext>
            </a:extLst>
          </p:cNvPr>
          <p:cNvCxnSpPr/>
          <p:nvPr/>
        </p:nvCxnSpPr>
        <p:spPr>
          <a:xfrm>
            <a:off x="903926" y="3528349"/>
            <a:ext cx="1429292" cy="1286663"/>
          </a:xfrm>
          <a:prstGeom prst="straightConnector1">
            <a:avLst/>
          </a:prstGeom>
          <a:ln w="19050">
            <a:solidFill>
              <a:schemeClr val="tx1"/>
            </a:solidFill>
            <a:tailEnd type="arrow" w="med" len="sm"/>
          </a:ln>
        </p:spPr>
        <p:style>
          <a:lnRef idx="2">
            <a:schemeClr val="accent1"/>
          </a:lnRef>
          <a:fillRef idx="0">
            <a:schemeClr val="accent1"/>
          </a:fillRef>
          <a:effectRef idx="1">
            <a:schemeClr val="accent1"/>
          </a:effectRef>
          <a:fontRef idx="minor">
            <a:schemeClr val="tx1"/>
          </a:fontRef>
        </p:style>
      </p:cxnSp>
      <p:sp>
        <p:nvSpPr>
          <p:cNvPr id="35" name="TextBox 34">
            <a:extLst>
              <a:ext uri="{FF2B5EF4-FFF2-40B4-BE49-F238E27FC236}">
                <a16:creationId xmlns:a16="http://schemas.microsoft.com/office/drawing/2014/main" id="{A7659DB3-4F78-E54D-A543-96257663760B}"/>
              </a:ext>
            </a:extLst>
          </p:cNvPr>
          <p:cNvSpPr txBox="1"/>
          <p:nvPr/>
        </p:nvSpPr>
        <p:spPr>
          <a:xfrm rot="2685337">
            <a:off x="837872" y="4278241"/>
            <a:ext cx="1047901" cy="307777"/>
          </a:xfrm>
          <a:prstGeom prst="rect">
            <a:avLst/>
          </a:prstGeom>
          <a:noFill/>
        </p:spPr>
        <p:txBody>
          <a:bodyPr wrap="square" rtlCol="0">
            <a:spAutoFit/>
          </a:bodyPr>
          <a:lstStyle/>
          <a:p>
            <a:r>
              <a:rPr lang="en-US" sz="1400">
                <a:latin typeface="Arial" charset="0"/>
                <a:ea typeface="Arial" charset="0"/>
                <a:cs typeface="Arial" charset="0"/>
              </a:rPr>
              <a:t>Treatment</a:t>
            </a:r>
          </a:p>
        </p:txBody>
      </p:sp>
      <p:cxnSp>
        <p:nvCxnSpPr>
          <p:cNvPr id="37" name="Straight Connector 36">
            <a:extLst>
              <a:ext uri="{FF2B5EF4-FFF2-40B4-BE49-F238E27FC236}">
                <a16:creationId xmlns:a16="http://schemas.microsoft.com/office/drawing/2014/main" id="{80BB779E-C1BA-A243-9887-FFC13B6EBA31}"/>
              </a:ext>
            </a:extLst>
          </p:cNvPr>
          <p:cNvCxnSpPr/>
          <p:nvPr/>
        </p:nvCxnSpPr>
        <p:spPr>
          <a:xfrm>
            <a:off x="4178461" y="2604853"/>
            <a:ext cx="254643" cy="0"/>
          </a:xfrm>
          <a:prstGeom prst="line">
            <a:avLst/>
          </a:prstGeom>
          <a:effectLst/>
        </p:spPr>
        <p:style>
          <a:lnRef idx="2">
            <a:schemeClr val="dk1"/>
          </a:lnRef>
          <a:fillRef idx="0">
            <a:schemeClr val="dk1"/>
          </a:fillRef>
          <a:effectRef idx="1">
            <a:schemeClr val="dk1"/>
          </a:effectRef>
          <a:fontRef idx="minor">
            <a:schemeClr val="tx1"/>
          </a:fontRef>
        </p:style>
      </p:cxnSp>
      <p:cxnSp>
        <p:nvCxnSpPr>
          <p:cNvPr id="38" name="Straight Connector 37">
            <a:extLst>
              <a:ext uri="{FF2B5EF4-FFF2-40B4-BE49-F238E27FC236}">
                <a16:creationId xmlns:a16="http://schemas.microsoft.com/office/drawing/2014/main" id="{BEB6CA57-8268-964E-8E8B-26F5C348B2AB}"/>
              </a:ext>
            </a:extLst>
          </p:cNvPr>
          <p:cNvCxnSpPr/>
          <p:nvPr/>
        </p:nvCxnSpPr>
        <p:spPr>
          <a:xfrm>
            <a:off x="4178461" y="2699379"/>
            <a:ext cx="254643" cy="0"/>
          </a:xfrm>
          <a:prstGeom prst="line">
            <a:avLst/>
          </a:prstGeom>
          <a:effectLst/>
        </p:spPr>
        <p:style>
          <a:lnRef idx="2">
            <a:schemeClr val="dk1"/>
          </a:lnRef>
          <a:fillRef idx="0">
            <a:schemeClr val="dk1"/>
          </a:fillRef>
          <a:effectRef idx="1">
            <a:schemeClr val="dk1"/>
          </a:effectRef>
          <a:fontRef idx="minor">
            <a:schemeClr val="tx1"/>
          </a:fontRef>
        </p:style>
      </p:cxnSp>
      <p:sp>
        <p:nvSpPr>
          <p:cNvPr id="43" name="Rectangle 42">
            <a:extLst>
              <a:ext uri="{FF2B5EF4-FFF2-40B4-BE49-F238E27FC236}">
                <a16:creationId xmlns:a16="http://schemas.microsoft.com/office/drawing/2014/main" id="{A67185C5-1BA1-4F41-AB31-0B1F9FA53DB1}"/>
              </a:ext>
            </a:extLst>
          </p:cNvPr>
          <p:cNvSpPr/>
          <p:nvPr/>
        </p:nvSpPr>
        <p:spPr>
          <a:xfrm rot="1834659">
            <a:off x="5076825" y="2402264"/>
            <a:ext cx="107950" cy="108169"/>
          </a:xfrm>
          <a:prstGeom prst="rect">
            <a:avLst/>
          </a:prstGeom>
          <a:solidFill>
            <a:schemeClr val="accent4">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70D403B1-E358-D247-A871-9B5F4D9E96B8}"/>
              </a:ext>
            </a:extLst>
          </p:cNvPr>
          <p:cNvSpPr/>
          <p:nvPr/>
        </p:nvSpPr>
        <p:spPr>
          <a:xfrm rot="1834659">
            <a:off x="5131758" y="2309193"/>
            <a:ext cx="107950" cy="108169"/>
          </a:xfrm>
          <a:prstGeom prst="rect">
            <a:avLst/>
          </a:prstGeom>
          <a:solidFill>
            <a:schemeClr val="accent4">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99A68182-8D7A-9245-A6E7-6272F2F4F57D}"/>
              </a:ext>
            </a:extLst>
          </p:cNvPr>
          <p:cNvSpPr/>
          <p:nvPr/>
        </p:nvSpPr>
        <p:spPr>
          <a:xfrm rot="1834659">
            <a:off x="5186690" y="2217539"/>
            <a:ext cx="107950" cy="108169"/>
          </a:xfrm>
          <a:prstGeom prst="rect">
            <a:avLst/>
          </a:prstGeom>
          <a:solidFill>
            <a:schemeClr val="accent4">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BB54B263-65A7-6B4E-8424-65BE183261B9}"/>
              </a:ext>
            </a:extLst>
          </p:cNvPr>
          <p:cNvSpPr/>
          <p:nvPr/>
        </p:nvSpPr>
        <p:spPr>
          <a:xfrm rot="1834659">
            <a:off x="5241623" y="2125485"/>
            <a:ext cx="107950" cy="108169"/>
          </a:xfrm>
          <a:prstGeom prst="rect">
            <a:avLst/>
          </a:prstGeom>
          <a:solidFill>
            <a:schemeClr val="accent4">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6AAD3BBD-CE55-7842-9CBA-D9EB9FBCD75F}"/>
              </a:ext>
            </a:extLst>
          </p:cNvPr>
          <p:cNvSpPr/>
          <p:nvPr/>
        </p:nvSpPr>
        <p:spPr>
          <a:xfrm rot="5400000">
            <a:off x="5224488" y="2585064"/>
            <a:ext cx="107950" cy="108169"/>
          </a:xfrm>
          <a:prstGeom prst="rect">
            <a:avLst/>
          </a:prstGeom>
          <a:solidFill>
            <a:schemeClr val="bg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85BDF72B-A3EF-614B-A9CC-13E555D76292}"/>
              </a:ext>
            </a:extLst>
          </p:cNvPr>
          <p:cNvSpPr/>
          <p:nvPr/>
        </p:nvSpPr>
        <p:spPr>
          <a:xfrm rot="5400000">
            <a:off x="5329482" y="2585065"/>
            <a:ext cx="107950" cy="108169"/>
          </a:xfrm>
          <a:prstGeom prst="rect">
            <a:avLst/>
          </a:prstGeom>
          <a:solidFill>
            <a:schemeClr val="tx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848E8410-3ED8-D045-BCA4-54CA50D14634}"/>
              </a:ext>
            </a:extLst>
          </p:cNvPr>
          <p:cNvSpPr/>
          <p:nvPr/>
        </p:nvSpPr>
        <p:spPr>
          <a:xfrm rot="5400000">
            <a:off x="5436089" y="2585065"/>
            <a:ext cx="107950" cy="108169"/>
          </a:xfrm>
          <a:prstGeom prst="rect">
            <a:avLst/>
          </a:prstGeom>
          <a:solidFill>
            <a:schemeClr val="bg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BCF88D11-B619-7F4D-9E13-B9F45C16E80A}"/>
              </a:ext>
            </a:extLst>
          </p:cNvPr>
          <p:cNvSpPr/>
          <p:nvPr/>
        </p:nvSpPr>
        <p:spPr>
          <a:xfrm rot="5400000">
            <a:off x="5544308" y="2585065"/>
            <a:ext cx="107950" cy="108169"/>
          </a:xfrm>
          <a:prstGeom prst="rect">
            <a:avLst/>
          </a:prstGeom>
          <a:solidFill>
            <a:schemeClr val="tx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16FE7A3E-C96D-C44C-A9A4-5FA4263BDCDC}"/>
              </a:ext>
            </a:extLst>
          </p:cNvPr>
          <p:cNvSpPr/>
          <p:nvPr/>
        </p:nvSpPr>
        <p:spPr>
          <a:xfrm rot="5400000">
            <a:off x="5650964" y="2585065"/>
            <a:ext cx="107950" cy="108169"/>
          </a:xfrm>
          <a:prstGeom prst="rect">
            <a:avLst/>
          </a:prstGeom>
          <a:solidFill>
            <a:schemeClr val="tx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4071B624-6459-6247-87AF-769F1FDADAD1}"/>
              </a:ext>
            </a:extLst>
          </p:cNvPr>
          <p:cNvSpPr/>
          <p:nvPr/>
        </p:nvSpPr>
        <p:spPr>
          <a:xfrm rot="5400000">
            <a:off x="5759133" y="2585065"/>
            <a:ext cx="107950" cy="108169"/>
          </a:xfrm>
          <a:prstGeom prst="rect">
            <a:avLst/>
          </a:prstGeom>
          <a:solidFill>
            <a:schemeClr val="tx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607965A1-1EA6-744D-9413-3C17E33C809E}"/>
              </a:ext>
            </a:extLst>
          </p:cNvPr>
          <p:cNvSpPr/>
          <p:nvPr/>
        </p:nvSpPr>
        <p:spPr>
          <a:xfrm rot="5400000">
            <a:off x="5040557" y="2639040"/>
            <a:ext cx="107950" cy="108169"/>
          </a:xfrm>
          <a:prstGeom prst="rect">
            <a:avLst/>
          </a:prstGeom>
          <a:solidFill>
            <a:schemeClr val="tx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1BBFCAC9-2EB2-C242-89E5-60DF15474FF0}"/>
              </a:ext>
            </a:extLst>
          </p:cNvPr>
          <p:cNvSpPr/>
          <p:nvPr/>
        </p:nvSpPr>
        <p:spPr>
          <a:xfrm rot="5400000">
            <a:off x="5040557" y="2741365"/>
            <a:ext cx="107950" cy="108169"/>
          </a:xfrm>
          <a:prstGeom prst="rect">
            <a:avLst/>
          </a:prstGeom>
          <a:solidFill>
            <a:schemeClr val="tx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8271722C-F878-2446-8C3F-0C493CAF87FF}"/>
              </a:ext>
            </a:extLst>
          </p:cNvPr>
          <p:cNvSpPr/>
          <p:nvPr/>
        </p:nvSpPr>
        <p:spPr>
          <a:xfrm rot="5400000">
            <a:off x="5040557" y="2843690"/>
            <a:ext cx="107950" cy="108169"/>
          </a:xfrm>
          <a:prstGeom prst="rect">
            <a:avLst/>
          </a:prstGeom>
          <a:solidFill>
            <a:schemeClr val="accent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219A9EC4-A5CE-D24F-858C-D988C663C2FF}"/>
              </a:ext>
            </a:extLst>
          </p:cNvPr>
          <p:cNvSpPr/>
          <p:nvPr/>
        </p:nvSpPr>
        <p:spPr>
          <a:xfrm rot="5400000">
            <a:off x="5041650" y="2946987"/>
            <a:ext cx="107950" cy="108169"/>
          </a:xfrm>
          <a:prstGeom prst="rect">
            <a:avLst/>
          </a:prstGeom>
          <a:solidFill>
            <a:schemeClr val="tx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1723F1A4-DB64-8943-8ED3-0AEEA4F1EA78}"/>
              </a:ext>
            </a:extLst>
          </p:cNvPr>
          <p:cNvSpPr/>
          <p:nvPr/>
        </p:nvSpPr>
        <p:spPr>
          <a:xfrm rot="5400000">
            <a:off x="5040557" y="3048340"/>
            <a:ext cx="107950" cy="108169"/>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802471D8-C846-BA4D-BEE8-CBA6A3258204}"/>
              </a:ext>
            </a:extLst>
          </p:cNvPr>
          <p:cNvSpPr/>
          <p:nvPr/>
        </p:nvSpPr>
        <p:spPr>
          <a:xfrm rot="5400000">
            <a:off x="5042431" y="3151637"/>
            <a:ext cx="107950" cy="108169"/>
          </a:xfrm>
          <a:prstGeom prst="rect">
            <a:avLst/>
          </a:prstGeom>
          <a:solidFill>
            <a:schemeClr val="accent1">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7E9AE6C5-5BED-BB44-B084-EEE85E8B0B0E}"/>
              </a:ext>
            </a:extLst>
          </p:cNvPr>
          <p:cNvSpPr/>
          <p:nvPr/>
        </p:nvSpPr>
        <p:spPr>
          <a:xfrm rot="1834659">
            <a:off x="8053661" y="2396904"/>
            <a:ext cx="107950" cy="108169"/>
          </a:xfrm>
          <a:prstGeom prst="rect">
            <a:avLst/>
          </a:prstGeom>
          <a:solidFill>
            <a:schemeClr val="accent4">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D1DC3B8A-4A64-B44D-A7CE-7212C25001BF}"/>
              </a:ext>
            </a:extLst>
          </p:cNvPr>
          <p:cNvSpPr/>
          <p:nvPr/>
        </p:nvSpPr>
        <p:spPr>
          <a:xfrm rot="1834659">
            <a:off x="8108594" y="2303833"/>
            <a:ext cx="107950" cy="108169"/>
          </a:xfrm>
          <a:prstGeom prst="rect">
            <a:avLst/>
          </a:prstGeom>
          <a:solidFill>
            <a:schemeClr val="accent4">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9FEA89FE-3B94-1A40-B1DF-EE137F43E16B}"/>
              </a:ext>
            </a:extLst>
          </p:cNvPr>
          <p:cNvSpPr/>
          <p:nvPr/>
        </p:nvSpPr>
        <p:spPr>
          <a:xfrm rot="1834659">
            <a:off x="8163526" y="2212179"/>
            <a:ext cx="107950" cy="108169"/>
          </a:xfrm>
          <a:prstGeom prst="rect">
            <a:avLst/>
          </a:prstGeom>
          <a:solidFill>
            <a:schemeClr val="accent4">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Rectangle 80">
            <a:extLst>
              <a:ext uri="{FF2B5EF4-FFF2-40B4-BE49-F238E27FC236}">
                <a16:creationId xmlns:a16="http://schemas.microsoft.com/office/drawing/2014/main" id="{4B924CEB-6C6C-F343-8CF6-FF2EC344AFB9}"/>
              </a:ext>
            </a:extLst>
          </p:cNvPr>
          <p:cNvSpPr/>
          <p:nvPr/>
        </p:nvSpPr>
        <p:spPr>
          <a:xfrm rot="1834659">
            <a:off x="8218459" y="2120125"/>
            <a:ext cx="107950" cy="108169"/>
          </a:xfrm>
          <a:prstGeom prst="rect">
            <a:avLst/>
          </a:prstGeom>
          <a:solidFill>
            <a:schemeClr val="accent4">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2" name="Rectangle 81">
            <a:extLst>
              <a:ext uri="{FF2B5EF4-FFF2-40B4-BE49-F238E27FC236}">
                <a16:creationId xmlns:a16="http://schemas.microsoft.com/office/drawing/2014/main" id="{5A2860A8-981C-9B4B-A19A-A99BA634BDD4}"/>
              </a:ext>
            </a:extLst>
          </p:cNvPr>
          <p:cNvSpPr/>
          <p:nvPr/>
        </p:nvSpPr>
        <p:spPr>
          <a:xfrm rot="5400000">
            <a:off x="8201324" y="2579704"/>
            <a:ext cx="107950" cy="108169"/>
          </a:xfrm>
          <a:prstGeom prst="rect">
            <a:avLst/>
          </a:prstGeom>
          <a:solidFill>
            <a:schemeClr val="tx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3" name="Rectangle 82">
            <a:extLst>
              <a:ext uri="{FF2B5EF4-FFF2-40B4-BE49-F238E27FC236}">
                <a16:creationId xmlns:a16="http://schemas.microsoft.com/office/drawing/2014/main" id="{3DB908D3-1794-8C47-A8A5-9AD535B543E5}"/>
              </a:ext>
            </a:extLst>
          </p:cNvPr>
          <p:cNvSpPr/>
          <p:nvPr/>
        </p:nvSpPr>
        <p:spPr>
          <a:xfrm rot="5400000">
            <a:off x="8306318" y="2579705"/>
            <a:ext cx="107950" cy="108169"/>
          </a:xfrm>
          <a:prstGeom prst="rect">
            <a:avLst/>
          </a:prstGeom>
          <a:solidFill>
            <a:schemeClr val="tx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4" name="Rectangle 83">
            <a:extLst>
              <a:ext uri="{FF2B5EF4-FFF2-40B4-BE49-F238E27FC236}">
                <a16:creationId xmlns:a16="http://schemas.microsoft.com/office/drawing/2014/main" id="{03E74A57-E299-FB43-8B55-69956625D607}"/>
              </a:ext>
            </a:extLst>
          </p:cNvPr>
          <p:cNvSpPr/>
          <p:nvPr/>
        </p:nvSpPr>
        <p:spPr>
          <a:xfrm rot="5400000">
            <a:off x="8412925" y="2579705"/>
            <a:ext cx="107950" cy="108169"/>
          </a:xfrm>
          <a:prstGeom prst="rect">
            <a:avLst/>
          </a:prstGeom>
          <a:solidFill>
            <a:schemeClr val="tx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5" name="Rectangle 84">
            <a:extLst>
              <a:ext uri="{FF2B5EF4-FFF2-40B4-BE49-F238E27FC236}">
                <a16:creationId xmlns:a16="http://schemas.microsoft.com/office/drawing/2014/main" id="{970B2B61-DF00-3B44-B8F3-141083009C55}"/>
              </a:ext>
            </a:extLst>
          </p:cNvPr>
          <p:cNvSpPr/>
          <p:nvPr/>
        </p:nvSpPr>
        <p:spPr>
          <a:xfrm rot="5400000">
            <a:off x="8521144" y="2579705"/>
            <a:ext cx="107950" cy="108169"/>
          </a:xfrm>
          <a:prstGeom prst="rect">
            <a:avLst/>
          </a:prstGeom>
          <a:solidFill>
            <a:schemeClr val="tx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6" name="Rectangle 85">
            <a:extLst>
              <a:ext uri="{FF2B5EF4-FFF2-40B4-BE49-F238E27FC236}">
                <a16:creationId xmlns:a16="http://schemas.microsoft.com/office/drawing/2014/main" id="{7D538533-EF42-2D47-847E-3DD85825C46D}"/>
              </a:ext>
            </a:extLst>
          </p:cNvPr>
          <p:cNvSpPr/>
          <p:nvPr/>
        </p:nvSpPr>
        <p:spPr>
          <a:xfrm rot="5400000">
            <a:off x="8627800" y="2579705"/>
            <a:ext cx="107950" cy="108169"/>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Rectangle 86">
            <a:extLst>
              <a:ext uri="{FF2B5EF4-FFF2-40B4-BE49-F238E27FC236}">
                <a16:creationId xmlns:a16="http://schemas.microsoft.com/office/drawing/2014/main" id="{292020B2-1BCC-9C43-9BD4-F89E09306719}"/>
              </a:ext>
            </a:extLst>
          </p:cNvPr>
          <p:cNvSpPr/>
          <p:nvPr/>
        </p:nvSpPr>
        <p:spPr>
          <a:xfrm rot="5400000">
            <a:off x="8735969" y="2579705"/>
            <a:ext cx="107950" cy="108169"/>
          </a:xfrm>
          <a:prstGeom prst="rect">
            <a:avLst/>
          </a:prstGeom>
          <a:solidFill>
            <a:schemeClr val="bg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9384EF62-74C1-2544-A2BD-7714F71D1206}"/>
              </a:ext>
            </a:extLst>
          </p:cNvPr>
          <p:cNvSpPr/>
          <p:nvPr/>
        </p:nvSpPr>
        <p:spPr>
          <a:xfrm rot="5400000">
            <a:off x="8017393" y="2633680"/>
            <a:ext cx="107950" cy="108169"/>
          </a:xfrm>
          <a:prstGeom prst="rect">
            <a:avLst/>
          </a:prstGeom>
          <a:solidFill>
            <a:schemeClr val="tx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9" name="Rectangle 88">
            <a:extLst>
              <a:ext uri="{FF2B5EF4-FFF2-40B4-BE49-F238E27FC236}">
                <a16:creationId xmlns:a16="http://schemas.microsoft.com/office/drawing/2014/main" id="{27BF483E-4354-7C43-8C93-F7F2BA962675}"/>
              </a:ext>
            </a:extLst>
          </p:cNvPr>
          <p:cNvSpPr/>
          <p:nvPr/>
        </p:nvSpPr>
        <p:spPr>
          <a:xfrm rot="5400000">
            <a:off x="8017393" y="2736005"/>
            <a:ext cx="107950" cy="108169"/>
          </a:xfrm>
          <a:prstGeom prst="rect">
            <a:avLst/>
          </a:prstGeom>
          <a:solidFill>
            <a:schemeClr val="accent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Rectangle 89">
            <a:extLst>
              <a:ext uri="{FF2B5EF4-FFF2-40B4-BE49-F238E27FC236}">
                <a16:creationId xmlns:a16="http://schemas.microsoft.com/office/drawing/2014/main" id="{1039395C-1A3D-D244-B0D2-CD4D1BBB4B3A}"/>
              </a:ext>
            </a:extLst>
          </p:cNvPr>
          <p:cNvSpPr/>
          <p:nvPr/>
        </p:nvSpPr>
        <p:spPr>
          <a:xfrm rot="5400000">
            <a:off x="8017393" y="2838330"/>
            <a:ext cx="107950" cy="108169"/>
          </a:xfrm>
          <a:prstGeom prst="rect">
            <a:avLst/>
          </a:prstGeom>
          <a:solidFill>
            <a:schemeClr val="tx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1" name="Rectangle 90">
            <a:extLst>
              <a:ext uri="{FF2B5EF4-FFF2-40B4-BE49-F238E27FC236}">
                <a16:creationId xmlns:a16="http://schemas.microsoft.com/office/drawing/2014/main" id="{8FE90FD5-296C-994B-B7C9-3EE902C0BB6B}"/>
              </a:ext>
            </a:extLst>
          </p:cNvPr>
          <p:cNvSpPr/>
          <p:nvPr/>
        </p:nvSpPr>
        <p:spPr>
          <a:xfrm rot="5400000">
            <a:off x="8018486" y="2941627"/>
            <a:ext cx="107950" cy="108169"/>
          </a:xfrm>
          <a:prstGeom prst="rect">
            <a:avLst/>
          </a:prstGeom>
          <a:solidFill>
            <a:schemeClr val="accent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2" name="Rectangle 91">
            <a:extLst>
              <a:ext uri="{FF2B5EF4-FFF2-40B4-BE49-F238E27FC236}">
                <a16:creationId xmlns:a16="http://schemas.microsoft.com/office/drawing/2014/main" id="{5D6FCAE7-0AF9-214D-BEC5-576928532529}"/>
              </a:ext>
            </a:extLst>
          </p:cNvPr>
          <p:cNvSpPr/>
          <p:nvPr/>
        </p:nvSpPr>
        <p:spPr>
          <a:xfrm rot="5400000">
            <a:off x="8017393" y="3042980"/>
            <a:ext cx="107950" cy="108169"/>
          </a:xfrm>
          <a:prstGeom prst="rect">
            <a:avLst/>
          </a:prstGeom>
          <a:solidFill>
            <a:schemeClr val="accent1">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3" name="Rectangle 92">
            <a:extLst>
              <a:ext uri="{FF2B5EF4-FFF2-40B4-BE49-F238E27FC236}">
                <a16:creationId xmlns:a16="http://schemas.microsoft.com/office/drawing/2014/main" id="{D6829D1A-9494-D749-98B8-8FD8582F562B}"/>
              </a:ext>
            </a:extLst>
          </p:cNvPr>
          <p:cNvSpPr/>
          <p:nvPr/>
        </p:nvSpPr>
        <p:spPr>
          <a:xfrm rot="5400000">
            <a:off x="8016092" y="3146277"/>
            <a:ext cx="107950" cy="108169"/>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4" name="Straight Connector 93">
            <a:extLst>
              <a:ext uri="{FF2B5EF4-FFF2-40B4-BE49-F238E27FC236}">
                <a16:creationId xmlns:a16="http://schemas.microsoft.com/office/drawing/2014/main" id="{B6F09784-7B08-C84A-B15D-C2FE3AC8D1A1}"/>
              </a:ext>
            </a:extLst>
          </p:cNvPr>
          <p:cNvCxnSpPr/>
          <p:nvPr/>
        </p:nvCxnSpPr>
        <p:spPr>
          <a:xfrm>
            <a:off x="5981861" y="2635973"/>
            <a:ext cx="254643" cy="0"/>
          </a:xfrm>
          <a:prstGeom prst="line">
            <a:avLst/>
          </a:prstGeom>
          <a:effectLst/>
        </p:spPr>
        <p:style>
          <a:lnRef idx="2">
            <a:schemeClr val="dk1"/>
          </a:lnRef>
          <a:fillRef idx="0">
            <a:schemeClr val="dk1"/>
          </a:fillRef>
          <a:effectRef idx="1">
            <a:schemeClr val="dk1"/>
          </a:effectRef>
          <a:fontRef idx="minor">
            <a:schemeClr val="tx1"/>
          </a:fontRef>
        </p:style>
      </p:cxnSp>
      <p:cxnSp>
        <p:nvCxnSpPr>
          <p:cNvPr id="95" name="Straight Connector 94">
            <a:extLst>
              <a:ext uri="{FF2B5EF4-FFF2-40B4-BE49-F238E27FC236}">
                <a16:creationId xmlns:a16="http://schemas.microsoft.com/office/drawing/2014/main" id="{E46E8412-CFB4-D349-BFA1-9F6E3FB38314}"/>
              </a:ext>
            </a:extLst>
          </p:cNvPr>
          <p:cNvCxnSpPr>
            <a:cxnSpLocks/>
          </p:cNvCxnSpPr>
          <p:nvPr/>
        </p:nvCxnSpPr>
        <p:spPr>
          <a:xfrm rot="5400000">
            <a:off x="5990989" y="2635973"/>
            <a:ext cx="254643" cy="0"/>
          </a:xfrm>
          <a:prstGeom prst="line">
            <a:avLst/>
          </a:prstGeom>
          <a:effectLst/>
        </p:spPr>
        <p:style>
          <a:lnRef idx="2">
            <a:schemeClr val="dk1"/>
          </a:lnRef>
          <a:fillRef idx="0">
            <a:schemeClr val="dk1"/>
          </a:fillRef>
          <a:effectRef idx="1">
            <a:schemeClr val="dk1"/>
          </a:effectRef>
          <a:fontRef idx="minor">
            <a:schemeClr val="tx1"/>
          </a:fontRef>
        </p:style>
      </p:cxnSp>
      <p:cxnSp>
        <p:nvCxnSpPr>
          <p:cNvPr id="96" name="Straight Connector 95">
            <a:extLst>
              <a:ext uri="{FF2B5EF4-FFF2-40B4-BE49-F238E27FC236}">
                <a16:creationId xmlns:a16="http://schemas.microsoft.com/office/drawing/2014/main" id="{3CB6A19A-4722-8746-B54A-4904FCB1D618}"/>
              </a:ext>
            </a:extLst>
          </p:cNvPr>
          <p:cNvCxnSpPr/>
          <p:nvPr/>
        </p:nvCxnSpPr>
        <p:spPr>
          <a:xfrm>
            <a:off x="7329130" y="2635974"/>
            <a:ext cx="254643" cy="0"/>
          </a:xfrm>
          <a:prstGeom prst="line">
            <a:avLst/>
          </a:prstGeom>
          <a:effectLst/>
        </p:spPr>
        <p:style>
          <a:lnRef idx="2">
            <a:schemeClr val="dk1"/>
          </a:lnRef>
          <a:fillRef idx="0">
            <a:schemeClr val="dk1"/>
          </a:fillRef>
          <a:effectRef idx="1">
            <a:schemeClr val="dk1"/>
          </a:effectRef>
          <a:fontRef idx="minor">
            <a:schemeClr val="tx1"/>
          </a:fontRef>
        </p:style>
      </p:cxnSp>
      <p:cxnSp>
        <p:nvCxnSpPr>
          <p:cNvPr id="97" name="Straight Connector 96">
            <a:extLst>
              <a:ext uri="{FF2B5EF4-FFF2-40B4-BE49-F238E27FC236}">
                <a16:creationId xmlns:a16="http://schemas.microsoft.com/office/drawing/2014/main" id="{D2B6A7A0-5D39-7642-BE91-D6B166AFDEF9}"/>
              </a:ext>
            </a:extLst>
          </p:cNvPr>
          <p:cNvCxnSpPr>
            <a:cxnSpLocks/>
          </p:cNvCxnSpPr>
          <p:nvPr/>
        </p:nvCxnSpPr>
        <p:spPr>
          <a:xfrm rot="5400000">
            <a:off x="7338258" y="2635974"/>
            <a:ext cx="254643" cy="0"/>
          </a:xfrm>
          <a:prstGeom prst="line">
            <a:avLst/>
          </a:prstGeom>
          <a:effectLst/>
        </p:spPr>
        <p:style>
          <a:lnRef idx="2">
            <a:schemeClr val="dk1"/>
          </a:lnRef>
          <a:fillRef idx="0">
            <a:schemeClr val="dk1"/>
          </a:fillRef>
          <a:effectRef idx="1">
            <a:schemeClr val="dk1"/>
          </a:effectRef>
          <a:fontRef idx="minor">
            <a:schemeClr val="tx1"/>
          </a:fontRef>
        </p:style>
      </p:cxnSp>
      <p:sp>
        <p:nvSpPr>
          <p:cNvPr id="98" name="Oval 97">
            <a:extLst>
              <a:ext uri="{FF2B5EF4-FFF2-40B4-BE49-F238E27FC236}">
                <a16:creationId xmlns:a16="http://schemas.microsoft.com/office/drawing/2014/main" id="{C9B93AC7-F0AC-6D48-8879-A9245DA118B9}"/>
              </a:ext>
            </a:extLst>
          </p:cNvPr>
          <p:cNvSpPr/>
          <p:nvPr/>
        </p:nvSpPr>
        <p:spPr>
          <a:xfrm>
            <a:off x="6433147" y="2590992"/>
            <a:ext cx="88900" cy="89961"/>
          </a:xfrm>
          <a:prstGeom prst="ellipse">
            <a:avLst/>
          </a:prstGeom>
          <a:solidFill>
            <a:schemeClr val="tx1">
              <a:lumMod val="95000"/>
              <a:lumOff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Oval 101">
            <a:extLst>
              <a:ext uri="{FF2B5EF4-FFF2-40B4-BE49-F238E27FC236}">
                <a16:creationId xmlns:a16="http://schemas.microsoft.com/office/drawing/2014/main" id="{CC19F755-BC82-7E46-90CC-BADB465EAF82}"/>
              </a:ext>
            </a:extLst>
          </p:cNvPr>
          <p:cNvSpPr/>
          <p:nvPr/>
        </p:nvSpPr>
        <p:spPr>
          <a:xfrm>
            <a:off x="6712537" y="2590991"/>
            <a:ext cx="88900" cy="89961"/>
          </a:xfrm>
          <a:prstGeom prst="ellipse">
            <a:avLst/>
          </a:prstGeom>
          <a:solidFill>
            <a:schemeClr val="tx1">
              <a:lumMod val="95000"/>
              <a:lumOff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10B565DB-4506-8347-807E-4B622AC72F28}"/>
              </a:ext>
            </a:extLst>
          </p:cNvPr>
          <p:cNvSpPr/>
          <p:nvPr/>
        </p:nvSpPr>
        <p:spPr>
          <a:xfrm>
            <a:off x="7047705" y="2590990"/>
            <a:ext cx="88900" cy="89961"/>
          </a:xfrm>
          <a:prstGeom prst="ellipse">
            <a:avLst/>
          </a:prstGeom>
          <a:solidFill>
            <a:schemeClr val="tx1">
              <a:lumMod val="95000"/>
              <a:lumOff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4" name="TextBox 103">
            <a:extLst>
              <a:ext uri="{FF2B5EF4-FFF2-40B4-BE49-F238E27FC236}">
                <a16:creationId xmlns:a16="http://schemas.microsoft.com/office/drawing/2014/main" id="{72CA6983-5460-FD47-8766-9BB345F9129E}"/>
              </a:ext>
            </a:extLst>
          </p:cNvPr>
          <p:cNvSpPr txBox="1"/>
          <p:nvPr/>
        </p:nvSpPr>
        <p:spPr>
          <a:xfrm rot="2685337">
            <a:off x="4189649" y="1751026"/>
            <a:ext cx="1047901" cy="307777"/>
          </a:xfrm>
          <a:prstGeom prst="rect">
            <a:avLst/>
          </a:prstGeom>
          <a:noFill/>
        </p:spPr>
        <p:txBody>
          <a:bodyPr wrap="square" rtlCol="0">
            <a:spAutoFit/>
          </a:bodyPr>
          <a:lstStyle/>
          <a:p>
            <a:r>
              <a:rPr lang="en-US" sz="1400">
                <a:latin typeface="Arial" charset="0"/>
                <a:ea typeface="Arial" charset="0"/>
                <a:cs typeface="Arial" charset="0"/>
              </a:rPr>
              <a:t>Treatment</a:t>
            </a:r>
          </a:p>
        </p:txBody>
      </p:sp>
      <p:sp>
        <p:nvSpPr>
          <p:cNvPr id="105" name="TextBox 104">
            <a:extLst>
              <a:ext uri="{FF2B5EF4-FFF2-40B4-BE49-F238E27FC236}">
                <a16:creationId xmlns:a16="http://schemas.microsoft.com/office/drawing/2014/main" id="{7ABECA70-63B6-A741-873E-0ECF4DBF133F}"/>
              </a:ext>
            </a:extLst>
          </p:cNvPr>
          <p:cNvSpPr txBox="1"/>
          <p:nvPr/>
        </p:nvSpPr>
        <p:spPr>
          <a:xfrm rot="16200000">
            <a:off x="4313198" y="2682648"/>
            <a:ext cx="878830" cy="307777"/>
          </a:xfrm>
          <a:prstGeom prst="rect">
            <a:avLst/>
          </a:prstGeom>
          <a:noFill/>
        </p:spPr>
        <p:txBody>
          <a:bodyPr wrap="square" rtlCol="0">
            <a:spAutoFit/>
          </a:bodyPr>
          <a:lstStyle/>
          <a:p>
            <a:r>
              <a:rPr lang="en-US" sz="1400">
                <a:latin typeface="Arial" charset="0"/>
                <a:ea typeface="Arial" charset="0"/>
                <a:cs typeface="Arial" charset="0"/>
              </a:rPr>
              <a:t>genes</a:t>
            </a:r>
          </a:p>
        </p:txBody>
      </p:sp>
      <p:sp>
        <p:nvSpPr>
          <p:cNvPr id="106" name="TextBox 105">
            <a:extLst>
              <a:ext uri="{FF2B5EF4-FFF2-40B4-BE49-F238E27FC236}">
                <a16:creationId xmlns:a16="http://schemas.microsoft.com/office/drawing/2014/main" id="{82BC2ACD-0EF0-3B40-80EF-CBD3CF8B04C6}"/>
              </a:ext>
            </a:extLst>
          </p:cNvPr>
          <p:cNvSpPr txBox="1"/>
          <p:nvPr/>
        </p:nvSpPr>
        <p:spPr>
          <a:xfrm>
            <a:off x="5229821" y="2723484"/>
            <a:ext cx="863452" cy="307777"/>
          </a:xfrm>
          <a:prstGeom prst="rect">
            <a:avLst/>
          </a:prstGeom>
          <a:noFill/>
        </p:spPr>
        <p:txBody>
          <a:bodyPr wrap="square" rtlCol="0">
            <a:spAutoFit/>
          </a:bodyPr>
          <a:lstStyle/>
          <a:p>
            <a:r>
              <a:rPr lang="en-US" sz="1400">
                <a:latin typeface="Arial" charset="0"/>
                <a:ea typeface="Arial" charset="0"/>
                <a:cs typeface="Arial" charset="0"/>
              </a:rPr>
              <a:t>donor</a:t>
            </a:r>
          </a:p>
        </p:txBody>
      </p:sp>
      <p:sp>
        <p:nvSpPr>
          <p:cNvPr id="108" name="TextBox 107">
            <a:extLst>
              <a:ext uri="{FF2B5EF4-FFF2-40B4-BE49-F238E27FC236}">
                <a16:creationId xmlns:a16="http://schemas.microsoft.com/office/drawing/2014/main" id="{7D3B35A0-7CB1-0743-890E-F31D006A281C}"/>
              </a:ext>
            </a:extLst>
          </p:cNvPr>
          <p:cNvSpPr txBox="1"/>
          <p:nvPr/>
        </p:nvSpPr>
        <p:spPr>
          <a:xfrm>
            <a:off x="4500042" y="3458721"/>
            <a:ext cx="1261056" cy="307777"/>
          </a:xfrm>
          <a:prstGeom prst="rect">
            <a:avLst/>
          </a:prstGeom>
          <a:noFill/>
        </p:spPr>
        <p:txBody>
          <a:bodyPr wrap="square" rtlCol="0">
            <a:spAutoFit/>
          </a:bodyPr>
          <a:lstStyle/>
          <a:p>
            <a:r>
              <a:rPr lang="en-US" sz="1400">
                <a:latin typeface="Arial" charset="0"/>
                <a:ea typeface="Arial" charset="0"/>
                <a:cs typeface="Arial" charset="0"/>
              </a:rPr>
              <a:t>Component 1</a:t>
            </a:r>
          </a:p>
        </p:txBody>
      </p:sp>
      <p:sp>
        <p:nvSpPr>
          <p:cNvPr id="145" name="TextBox 144">
            <a:extLst>
              <a:ext uri="{FF2B5EF4-FFF2-40B4-BE49-F238E27FC236}">
                <a16:creationId xmlns:a16="http://schemas.microsoft.com/office/drawing/2014/main" id="{6136C7D1-CD06-B542-B641-451EE26D6916}"/>
              </a:ext>
            </a:extLst>
          </p:cNvPr>
          <p:cNvSpPr txBox="1"/>
          <p:nvPr/>
        </p:nvSpPr>
        <p:spPr>
          <a:xfrm rot="2685337">
            <a:off x="7162663" y="1744894"/>
            <a:ext cx="1047901" cy="307777"/>
          </a:xfrm>
          <a:prstGeom prst="rect">
            <a:avLst/>
          </a:prstGeom>
          <a:noFill/>
        </p:spPr>
        <p:txBody>
          <a:bodyPr wrap="square" rtlCol="0">
            <a:spAutoFit/>
          </a:bodyPr>
          <a:lstStyle/>
          <a:p>
            <a:r>
              <a:rPr lang="en-US" sz="1400">
                <a:latin typeface="Arial" charset="0"/>
                <a:ea typeface="Arial" charset="0"/>
                <a:cs typeface="Arial" charset="0"/>
              </a:rPr>
              <a:t>Treatment</a:t>
            </a:r>
          </a:p>
        </p:txBody>
      </p:sp>
      <p:sp>
        <p:nvSpPr>
          <p:cNvPr id="146" name="TextBox 145">
            <a:extLst>
              <a:ext uri="{FF2B5EF4-FFF2-40B4-BE49-F238E27FC236}">
                <a16:creationId xmlns:a16="http://schemas.microsoft.com/office/drawing/2014/main" id="{0B946C7E-3C64-374E-BBA4-BF56201A7FC0}"/>
              </a:ext>
            </a:extLst>
          </p:cNvPr>
          <p:cNvSpPr txBox="1"/>
          <p:nvPr/>
        </p:nvSpPr>
        <p:spPr>
          <a:xfrm rot="16200000">
            <a:off x="7286212" y="2676516"/>
            <a:ext cx="878830" cy="307777"/>
          </a:xfrm>
          <a:prstGeom prst="rect">
            <a:avLst/>
          </a:prstGeom>
          <a:noFill/>
        </p:spPr>
        <p:txBody>
          <a:bodyPr wrap="square" rtlCol="0">
            <a:spAutoFit/>
          </a:bodyPr>
          <a:lstStyle/>
          <a:p>
            <a:r>
              <a:rPr lang="en-US" sz="1400">
                <a:latin typeface="Arial" charset="0"/>
                <a:ea typeface="Arial" charset="0"/>
                <a:cs typeface="Arial" charset="0"/>
              </a:rPr>
              <a:t>genes</a:t>
            </a:r>
          </a:p>
        </p:txBody>
      </p:sp>
      <p:sp>
        <p:nvSpPr>
          <p:cNvPr id="147" name="TextBox 146">
            <a:extLst>
              <a:ext uri="{FF2B5EF4-FFF2-40B4-BE49-F238E27FC236}">
                <a16:creationId xmlns:a16="http://schemas.microsoft.com/office/drawing/2014/main" id="{9B93335E-19FC-CF42-BEC8-442883F82339}"/>
              </a:ext>
            </a:extLst>
          </p:cNvPr>
          <p:cNvSpPr txBox="1"/>
          <p:nvPr/>
        </p:nvSpPr>
        <p:spPr>
          <a:xfrm>
            <a:off x="7473056" y="3452589"/>
            <a:ext cx="1261056" cy="307777"/>
          </a:xfrm>
          <a:prstGeom prst="rect">
            <a:avLst/>
          </a:prstGeom>
          <a:noFill/>
        </p:spPr>
        <p:txBody>
          <a:bodyPr wrap="square" rtlCol="0">
            <a:spAutoFit/>
          </a:bodyPr>
          <a:lstStyle/>
          <a:p>
            <a:r>
              <a:rPr lang="en-US" sz="1400">
                <a:latin typeface="Arial" charset="0"/>
                <a:ea typeface="Arial" charset="0"/>
                <a:cs typeface="Arial" charset="0"/>
              </a:rPr>
              <a:t>Component n</a:t>
            </a:r>
          </a:p>
        </p:txBody>
      </p:sp>
      <p:sp>
        <p:nvSpPr>
          <p:cNvPr id="65" name="Rectangle 64">
            <a:extLst>
              <a:ext uri="{FF2B5EF4-FFF2-40B4-BE49-F238E27FC236}">
                <a16:creationId xmlns:a16="http://schemas.microsoft.com/office/drawing/2014/main" id="{F90C3B42-5431-2641-8C70-58C99942E381}"/>
              </a:ext>
            </a:extLst>
          </p:cNvPr>
          <p:cNvSpPr/>
          <p:nvPr/>
        </p:nvSpPr>
        <p:spPr>
          <a:xfrm rot="1834659">
            <a:off x="5154860" y="4996194"/>
            <a:ext cx="107950" cy="108169"/>
          </a:xfrm>
          <a:prstGeom prst="rect">
            <a:avLst/>
          </a:prstGeom>
          <a:solidFill>
            <a:schemeClr val="accent4">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8E43AC04-0300-9743-9DB2-9ACAAD03D940}"/>
              </a:ext>
            </a:extLst>
          </p:cNvPr>
          <p:cNvSpPr/>
          <p:nvPr/>
        </p:nvSpPr>
        <p:spPr>
          <a:xfrm rot="1834659">
            <a:off x="5209793" y="4903123"/>
            <a:ext cx="107950" cy="108169"/>
          </a:xfrm>
          <a:prstGeom prst="rect">
            <a:avLst/>
          </a:prstGeom>
          <a:solidFill>
            <a:schemeClr val="accent4">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FC57F48E-5DC7-5342-939B-51E78940F0E4}"/>
              </a:ext>
            </a:extLst>
          </p:cNvPr>
          <p:cNvSpPr/>
          <p:nvPr/>
        </p:nvSpPr>
        <p:spPr>
          <a:xfrm rot="1834659">
            <a:off x="5264725" y="4811469"/>
            <a:ext cx="107950" cy="108169"/>
          </a:xfrm>
          <a:prstGeom prst="rect">
            <a:avLst/>
          </a:prstGeom>
          <a:solidFill>
            <a:schemeClr val="accent4">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5C36EB1D-6D54-314C-83BD-E9429F82A3E6}"/>
              </a:ext>
            </a:extLst>
          </p:cNvPr>
          <p:cNvSpPr/>
          <p:nvPr/>
        </p:nvSpPr>
        <p:spPr>
          <a:xfrm rot="1834659">
            <a:off x="5319658" y="4719415"/>
            <a:ext cx="107950" cy="108169"/>
          </a:xfrm>
          <a:prstGeom prst="rect">
            <a:avLst/>
          </a:prstGeom>
          <a:solidFill>
            <a:schemeClr val="accent4">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F131A271-9F87-A54A-BF0C-14BE1F062A97}"/>
              </a:ext>
            </a:extLst>
          </p:cNvPr>
          <p:cNvSpPr/>
          <p:nvPr/>
        </p:nvSpPr>
        <p:spPr>
          <a:xfrm rot="5400000">
            <a:off x="5302523" y="5178994"/>
            <a:ext cx="107950" cy="108169"/>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379BA1E9-1B05-D54E-9039-D9EC4BB86693}"/>
              </a:ext>
            </a:extLst>
          </p:cNvPr>
          <p:cNvSpPr/>
          <p:nvPr/>
        </p:nvSpPr>
        <p:spPr>
          <a:xfrm rot="5400000">
            <a:off x="5407517" y="5178995"/>
            <a:ext cx="107950" cy="108169"/>
          </a:xfrm>
          <a:prstGeom prst="rect">
            <a:avLst/>
          </a:prstGeom>
          <a:solidFill>
            <a:schemeClr val="bg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Rectangle 70">
            <a:extLst>
              <a:ext uri="{FF2B5EF4-FFF2-40B4-BE49-F238E27FC236}">
                <a16:creationId xmlns:a16="http://schemas.microsoft.com/office/drawing/2014/main" id="{C3471ADD-592E-C244-AA89-5E66002CEAC7}"/>
              </a:ext>
            </a:extLst>
          </p:cNvPr>
          <p:cNvSpPr/>
          <p:nvPr/>
        </p:nvSpPr>
        <p:spPr>
          <a:xfrm rot="5400000">
            <a:off x="5514124" y="5178995"/>
            <a:ext cx="107950" cy="108169"/>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Rectangle 71">
            <a:extLst>
              <a:ext uri="{FF2B5EF4-FFF2-40B4-BE49-F238E27FC236}">
                <a16:creationId xmlns:a16="http://schemas.microsoft.com/office/drawing/2014/main" id="{6493CB60-9F8B-124D-ABEA-A0F4B5D2FA40}"/>
              </a:ext>
            </a:extLst>
          </p:cNvPr>
          <p:cNvSpPr/>
          <p:nvPr/>
        </p:nvSpPr>
        <p:spPr>
          <a:xfrm rot="5400000">
            <a:off x="5622343" y="5178995"/>
            <a:ext cx="107950" cy="108169"/>
          </a:xfrm>
          <a:prstGeom prst="rect">
            <a:avLst/>
          </a:prstGeom>
          <a:solidFill>
            <a:schemeClr val="tx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5B0A7B51-DFBB-A841-8FD5-6E0D3E7CC97E}"/>
              </a:ext>
            </a:extLst>
          </p:cNvPr>
          <p:cNvSpPr/>
          <p:nvPr/>
        </p:nvSpPr>
        <p:spPr>
          <a:xfrm rot="5400000">
            <a:off x="5728999" y="5178995"/>
            <a:ext cx="107950" cy="108169"/>
          </a:xfrm>
          <a:prstGeom prst="rect">
            <a:avLst/>
          </a:prstGeom>
          <a:solidFill>
            <a:schemeClr val="tx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A5DABA97-7D95-0647-80AA-5DD8770622EA}"/>
              </a:ext>
            </a:extLst>
          </p:cNvPr>
          <p:cNvSpPr/>
          <p:nvPr/>
        </p:nvSpPr>
        <p:spPr>
          <a:xfrm rot="5400000">
            <a:off x="5837168" y="5178995"/>
            <a:ext cx="107950" cy="108169"/>
          </a:xfrm>
          <a:prstGeom prst="rect">
            <a:avLst/>
          </a:prstGeom>
          <a:solidFill>
            <a:schemeClr val="tx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994F1AFF-6546-9C4F-867A-1CBA6A40951F}"/>
              </a:ext>
            </a:extLst>
          </p:cNvPr>
          <p:cNvSpPr/>
          <p:nvPr/>
        </p:nvSpPr>
        <p:spPr>
          <a:xfrm rot="5400000">
            <a:off x="5118592" y="5232970"/>
            <a:ext cx="107950" cy="108169"/>
          </a:xfrm>
          <a:prstGeom prst="rect">
            <a:avLst/>
          </a:prstGeom>
          <a:solidFill>
            <a:schemeClr val="tx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9A80AF3F-DECD-7547-A0F0-4FA688B3B919}"/>
              </a:ext>
            </a:extLst>
          </p:cNvPr>
          <p:cNvSpPr/>
          <p:nvPr/>
        </p:nvSpPr>
        <p:spPr>
          <a:xfrm rot="5400000">
            <a:off x="5118592" y="5335295"/>
            <a:ext cx="107950" cy="108169"/>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BE4860DB-12B8-5E48-B3BF-E33A0D01D02C}"/>
              </a:ext>
            </a:extLst>
          </p:cNvPr>
          <p:cNvSpPr/>
          <p:nvPr/>
        </p:nvSpPr>
        <p:spPr>
          <a:xfrm rot="5400000">
            <a:off x="5118592" y="5437620"/>
            <a:ext cx="107950" cy="108169"/>
          </a:xfrm>
          <a:prstGeom prst="rect">
            <a:avLst/>
          </a:prstGeom>
          <a:solidFill>
            <a:schemeClr val="accent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9" name="Rectangle 98">
            <a:extLst>
              <a:ext uri="{FF2B5EF4-FFF2-40B4-BE49-F238E27FC236}">
                <a16:creationId xmlns:a16="http://schemas.microsoft.com/office/drawing/2014/main" id="{B6AD92D6-8FAD-634B-BC49-1C6B37925275}"/>
              </a:ext>
            </a:extLst>
          </p:cNvPr>
          <p:cNvSpPr/>
          <p:nvPr/>
        </p:nvSpPr>
        <p:spPr>
          <a:xfrm rot="5400000">
            <a:off x="5119685" y="5540917"/>
            <a:ext cx="107950" cy="108169"/>
          </a:xfrm>
          <a:prstGeom prst="rect">
            <a:avLst/>
          </a:prstGeom>
          <a:solidFill>
            <a:schemeClr val="tx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0" name="Rectangle 99">
            <a:extLst>
              <a:ext uri="{FF2B5EF4-FFF2-40B4-BE49-F238E27FC236}">
                <a16:creationId xmlns:a16="http://schemas.microsoft.com/office/drawing/2014/main" id="{864E0404-18CB-F640-A10F-7290C4E5B2FD}"/>
              </a:ext>
            </a:extLst>
          </p:cNvPr>
          <p:cNvSpPr/>
          <p:nvPr/>
        </p:nvSpPr>
        <p:spPr>
          <a:xfrm rot="5400000">
            <a:off x="5118592" y="5642270"/>
            <a:ext cx="107950" cy="108169"/>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1" name="Rectangle 100">
            <a:extLst>
              <a:ext uri="{FF2B5EF4-FFF2-40B4-BE49-F238E27FC236}">
                <a16:creationId xmlns:a16="http://schemas.microsoft.com/office/drawing/2014/main" id="{1E604856-2D2B-0C4D-929E-C4C89CB82BAD}"/>
              </a:ext>
            </a:extLst>
          </p:cNvPr>
          <p:cNvSpPr/>
          <p:nvPr/>
        </p:nvSpPr>
        <p:spPr>
          <a:xfrm rot="5400000">
            <a:off x="5120466" y="5745567"/>
            <a:ext cx="107950" cy="108169"/>
          </a:xfrm>
          <a:prstGeom prst="rect">
            <a:avLst/>
          </a:prstGeom>
          <a:solidFill>
            <a:schemeClr val="accent1">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7" name="Rectangle 106">
            <a:extLst>
              <a:ext uri="{FF2B5EF4-FFF2-40B4-BE49-F238E27FC236}">
                <a16:creationId xmlns:a16="http://schemas.microsoft.com/office/drawing/2014/main" id="{B84C56F0-217D-C943-AF32-13B1B24222B3}"/>
              </a:ext>
            </a:extLst>
          </p:cNvPr>
          <p:cNvSpPr/>
          <p:nvPr/>
        </p:nvSpPr>
        <p:spPr>
          <a:xfrm rot="1834659">
            <a:off x="8131696" y="4990834"/>
            <a:ext cx="107950" cy="108169"/>
          </a:xfrm>
          <a:prstGeom prst="rect">
            <a:avLst/>
          </a:prstGeom>
          <a:solidFill>
            <a:schemeClr val="accent4">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9" name="Rectangle 108">
            <a:extLst>
              <a:ext uri="{FF2B5EF4-FFF2-40B4-BE49-F238E27FC236}">
                <a16:creationId xmlns:a16="http://schemas.microsoft.com/office/drawing/2014/main" id="{2EAEAFC9-2248-444B-8060-C77C3C0864A7}"/>
              </a:ext>
            </a:extLst>
          </p:cNvPr>
          <p:cNvSpPr/>
          <p:nvPr/>
        </p:nvSpPr>
        <p:spPr>
          <a:xfrm rot="1834659">
            <a:off x="8186629" y="4897763"/>
            <a:ext cx="107950" cy="108169"/>
          </a:xfrm>
          <a:prstGeom prst="rect">
            <a:avLst/>
          </a:prstGeom>
          <a:solidFill>
            <a:schemeClr val="accent4">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0" name="Rectangle 109">
            <a:extLst>
              <a:ext uri="{FF2B5EF4-FFF2-40B4-BE49-F238E27FC236}">
                <a16:creationId xmlns:a16="http://schemas.microsoft.com/office/drawing/2014/main" id="{2A3BF9C8-EEC0-EF4E-9E74-FF77695282E7}"/>
              </a:ext>
            </a:extLst>
          </p:cNvPr>
          <p:cNvSpPr/>
          <p:nvPr/>
        </p:nvSpPr>
        <p:spPr>
          <a:xfrm rot="1834659">
            <a:off x="8241561" y="4806109"/>
            <a:ext cx="107950" cy="108169"/>
          </a:xfrm>
          <a:prstGeom prst="rect">
            <a:avLst/>
          </a:prstGeom>
          <a:solidFill>
            <a:schemeClr val="accent4">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1" name="Rectangle 110">
            <a:extLst>
              <a:ext uri="{FF2B5EF4-FFF2-40B4-BE49-F238E27FC236}">
                <a16:creationId xmlns:a16="http://schemas.microsoft.com/office/drawing/2014/main" id="{65B5EF44-DB99-4740-B92C-631AD892AFD4}"/>
              </a:ext>
            </a:extLst>
          </p:cNvPr>
          <p:cNvSpPr/>
          <p:nvPr/>
        </p:nvSpPr>
        <p:spPr>
          <a:xfrm rot="1834659">
            <a:off x="8296494" y="4714055"/>
            <a:ext cx="107950" cy="108169"/>
          </a:xfrm>
          <a:prstGeom prst="rect">
            <a:avLst/>
          </a:prstGeom>
          <a:solidFill>
            <a:schemeClr val="accent4">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2" name="Rectangle 111">
            <a:extLst>
              <a:ext uri="{FF2B5EF4-FFF2-40B4-BE49-F238E27FC236}">
                <a16:creationId xmlns:a16="http://schemas.microsoft.com/office/drawing/2014/main" id="{926E9A34-7C96-184F-9F2E-33B9C4953451}"/>
              </a:ext>
            </a:extLst>
          </p:cNvPr>
          <p:cNvSpPr/>
          <p:nvPr/>
        </p:nvSpPr>
        <p:spPr>
          <a:xfrm rot="5400000">
            <a:off x="8279359" y="5173634"/>
            <a:ext cx="107950" cy="108169"/>
          </a:xfrm>
          <a:prstGeom prst="rect">
            <a:avLst/>
          </a:prstGeom>
          <a:solidFill>
            <a:schemeClr val="tx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3" name="Rectangle 112">
            <a:extLst>
              <a:ext uri="{FF2B5EF4-FFF2-40B4-BE49-F238E27FC236}">
                <a16:creationId xmlns:a16="http://schemas.microsoft.com/office/drawing/2014/main" id="{320C13A7-6285-4548-B6EF-5CF65B7658ED}"/>
              </a:ext>
            </a:extLst>
          </p:cNvPr>
          <p:cNvSpPr/>
          <p:nvPr/>
        </p:nvSpPr>
        <p:spPr>
          <a:xfrm rot="5400000">
            <a:off x="8384353" y="5173635"/>
            <a:ext cx="107950" cy="108169"/>
          </a:xfrm>
          <a:prstGeom prst="rect">
            <a:avLst/>
          </a:prstGeom>
          <a:solidFill>
            <a:schemeClr val="tx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4" name="Rectangle 113">
            <a:extLst>
              <a:ext uri="{FF2B5EF4-FFF2-40B4-BE49-F238E27FC236}">
                <a16:creationId xmlns:a16="http://schemas.microsoft.com/office/drawing/2014/main" id="{5198CE7F-F67E-0B40-AC33-48DB5A156CE4}"/>
              </a:ext>
            </a:extLst>
          </p:cNvPr>
          <p:cNvSpPr/>
          <p:nvPr/>
        </p:nvSpPr>
        <p:spPr>
          <a:xfrm rot="5400000">
            <a:off x="8490960" y="5173635"/>
            <a:ext cx="107950" cy="108169"/>
          </a:xfrm>
          <a:prstGeom prst="rect">
            <a:avLst/>
          </a:prstGeom>
          <a:solidFill>
            <a:schemeClr val="tx1">
              <a:lumMod val="95000"/>
              <a:lumOff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5" name="Rectangle 114">
            <a:extLst>
              <a:ext uri="{FF2B5EF4-FFF2-40B4-BE49-F238E27FC236}">
                <a16:creationId xmlns:a16="http://schemas.microsoft.com/office/drawing/2014/main" id="{CBDE3864-7399-B84E-BF9F-C3724DB431F6}"/>
              </a:ext>
            </a:extLst>
          </p:cNvPr>
          <p:cNvSpPr/>
          <p:nvPr/>
        </p:nvSpPr>
        <p:spPr>
          <a:xfrm rot="5400000">
            <a:off x="8599179" y="5173635"/>
            <a:ext cx="107950" cy="108169"/>
          </a:xfrm>
          <a:prstGeom prst="rect">
            <a:avLst/>
          </a:prstGeom>
          <a:solidFill>
            <a:schemeClr val="bg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6" name="Rectangle 115">
            <a:extLst>
              <a:ext uri="{FF2B5EF4-FFF2-40B4-BE49-F238E27FC236}">
                <a16:creationId xmlns:a16="http://schemas.microsoft.com/office/drawing/2014/main" id="{1EB47C98-CAE2-0645-9283-FE03C4B22966}"/>
              </a:ext>
            </a:extLst>
          </p:cNvPr>
          <p:cNvSpPr/>
          <p:nvPr/>
        </p:nvSpPr>
        <p:spPr>
          <a:xfrm rot="5400000">
            <a:off x="8705835" y="5173635"/>
            <a:ext cx="107950" cy="108169"/>
          </a:xfrm>
          <a:prstGeom prst="rect">
            <a:avLst/>
          </a:prstGeom>
          <a:solidFill>
            <a:schemeClr val="bg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7" name="Rectangle 116">
            <a:extLst>
              <a:ext uri="{FF2B5EF4-FFF2-40B4-BE49-F238E27FC236}">
                <a16:creationId xmlns:a16="http://schemas.microsoft.com/office/drawing/2014/main" id="{AB0798F2-97F9-1C48-A210-5E481ED20A89}"/>
              </a:ext>
            </a:extLst>
          </p:cNvPr>
          <p:cNvSpPr/>
          <p:nvPr/>
        </p:nvSpPr>
        <p:spPr>
          <a:xfrm rot="5400000">
            <a:off x="8814004" y="5173635"/>
            <a:ext cx="107950" cy="108169"/>
          </a:xfrm>
          <a:prstGeom prst="rect">
            <a:avLst/>
          </a:prstGeom>
          <a:solidFill>
            <a:schemeClr val="tx1">
              <a:lumMod val="50000"/>
              <a:lumOff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8" name="Rectangle 117">
            <a:extLst>
              <a:ext uri="{FF2B5EF4-FFF2-40B4-BE49-F238E27FC236}">
                <a16:creationId xmlns:a16="http://schemas.microsoft.com/office/drawing/2014/main" id="{5F5B1143-0192-1D4D-9CB5-B2079D93EBDB}"/>
              </a:ext>
            </a:extLst>
          </p:cNvPr>
          <p:cNvSpPr/>
          <p:nvPr/>
        </p:nvSpPr>
        <p:spPr>
          <a:xfrm rot="5400000">
            <a:off x="8095428" y="5227610"/>
            <a:ext cx="107950" cy="108169"/>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9" name="Rectangle 118">
            <a:extLst>
              <a:ext uri="{FF2B5EF4-FFF2-40B4-BE49-F238E27FC236}">
                <a16:creationId xmlns:a16="http://schemas.microsoft.com/office/drawing/2014/main" id="{F0209865-30C0-D24F-ABFA-7FDCBFEC4308}"/>
              </a:ext>
            </a:extLst>
          </p:cNvPr>
          <p:cNvSpPr/>
          <p:nvPr/>
        </p:nvSpPr>
        <p:spPr>
          <a:xfrm rot="5400000">
            <a:off x="8095428" y="5329935"/>
            <a:ext cx="107950" cy="108169"/>
          </a:xfrm>
          <a:prstGeom prst="rect">
            <a:avLst/>
          </a:prstGeom>
          <a:solidFill>
            <a:schemeClr val="accent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0" name="Rectangle 119">
            <a:extLst>
              <a:ext uri="{FF2B5EF4-FFF2-40B4-BE49-F238E27FC236}">
                <a16:creationId xmlns:a16="http://schemas.microsoft.com/office/drawing/2014/main" id="{73B26CB3-1BCB-B04F-9836-9355CD6E86B2}"/>
              </a:ext>
            </a:extLst>
          </p:cNvPr>
          <p:cNvSpPr/>
          <p:nvPr/>
        </p:nvSpPr>
        <p:spPr>
          <a:xfrm rot="5400000">
            <a:off x="8095428" y="5432260"/>
            <a:ext cx="107950" cy="108169"/>
          </a:xfrm>
          <a:prstGeom prst="rect">
            <a:avLst/>
          </a:prstGeom>
          <a:solidFill>
            <a:schemeClr val="tx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1" name="Rectangle 120">
            <a:extLst>
              <a:ext uri="{FF2B5EF4-FFF2-40B4-BE49-F238E27FC236}">
                <a16:creationId xmlns:a16="http://schemas.microsoft.com/office/drawing/2014/main" id="{FDD7C506-071A-804D-9E38-5DF44C27CCFF}"/>
              </a:ext>
            </a:extLst>
          </p:cNvPr>
          <p:cNvSpPr/>
          <p:nvPr/>
        </p:nvSpPr>
        <p:spPr>
          <a:xfrm rot="5400000">
            <a:off x="8096521" y="5535557"/>
            <a:ext cx="107950" cy="108169"/>
          </a:xfrm>
          <a:prstGeom prst="rect">
            <a:avLst/>
          </a:prstGeom>
          <a:solidFill>
            <a:schemeClr val="accent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Rectangle 121">
            <a:extLst>
              <a:ext uri="{FF2B5EF4-FFF2-40B4-BE49-F238E27FC236}">
                <a16:creationId xmlns:a16="http://schemas.microsoft.com/office/drawing/2014/main" id="{37A37C1E-E8A4-4F46-BE42-42912AC19757}"/>
              </a:ext>
            </a:extLst>
          </p:cNvPr>
          <p:cNvSpPr/>
          <p:nvPr/>
        </p:nvSpPr>
        <p:spPr>
          <a:xfrm rot="5400000">
            <a:off x="8095428" y="5636910"/>
            <a:ext cx="107950" cy="108169"/>
          </a:xfrm>
          <a:prstGeom prst="rect">
            <a:avLst/>
          </a:prstGeom>
          <a:solidFill>
            <a:schemeClr val="accent1">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3" name="Rectangle 122">
            <a:extLst>
              <a:ext uri="{FF2B5EF4-FFF2-40B4-BE49-F238E27FC236}">
                <a16:creationId xmlns:a16="http://schemas.microsoft.com/office/drawing/2014/main" id="{E46C2E17-142C-B341-B360-B56537CACFBC}"/>
              </a:ext>
            </a:extLst>
          </p:cNvPr>
          <p:cNvSpPr/>
          <p:nvPr/>
        </p:nvSpPr>
        <p:spPr>
          <a:xfrm rot="5400000">
            <a:off x="8094127" y="5740207"/>
            <a:ext cx="107950" cy="108169"/>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4" name="Straight Connector 123">
            <a:extLst>
              <a:ext uri="{FF2B5EF4-FFF2-40B4-BE49-F238E27FC236}">
                <a16:creationId xmlns:a16="http://schemas.microsoft.com/office/drawing/2014/main" id="{E6D819B2-78B4-BF40-BDFF-5C14C17CCB46}"/>
              </a:ext>
            </a:extLst>
          </p:cNvPr>
          <p:cNvCxnSpPr/>
          <p:nvPr/>
        </p:nvCxnSpPr>
        <p:spPr>
          <a:xfrm>
            <a:off x="6059896" y="5229903"/>
            <a:ext cx="254643" cy="0"/>
          </a:xfrm>
          <a:prstGeom prst="line">
            <a:avLst/>
          </a:prstGeom>
          <a:effectLst/>
        </p:spPr>
        <p:style>
          <a:lnRef idx="2">
            <a:schemeClr val="dk1"/>
          </a:lnRef>
          <a:fillRef idx="0">
            <a:schemeClr val="dk1"/>
          </a:fillRef>
          <a:effectRef idx="1">
            <a:schemeClr val="dk1"/>
          </a:effectRef>
          <a:fontRef idx="minor">
            <a:schemeClr val="tx1"/>
          </a:fontRef>
        </p:style>
      </p:cxnSp>
      <p:cxnSp>
        <p:nvCxnSpPr>
          <p:cNvPr id="125" name="Straight Connector 124">
            <a:extLst>
              <a:ext uri="{FF2B5EF4-FFF2-40B4-BE49-F238E27FC236}">
                <a16:creationId xmlns:a16="http://schemas.microsoft.com/office/drawing/2014/main" id="{318B2691-56A1-964D-8756-1E5F6BD150A8}"/>
              </a:ext>
            </a:extLst>
          </p:cNvPr>
          <p:cNvCxnSpPr>
            <a:cxnSpLocks/>
          </p:cNvCxnSpPr>
          <p:nvPr/>
        </p:nvCxnSpPr>
        <p:spPr>
          <a:xfrm rot="5400000">
            <a:off x="6069024" y="5229903"/>
            <a:ext cx="254643" cy="0"/>
          </a:xfrm>
          <a:prstGeom prst="line">
            <a:avLst/>
          </a:prstGeom>
          <a:effectLst/>
        </p:spPr>
        <p:style>
          <a:lnRef idx="2">
            <a:schemeClr val="dk1"/>
          </a:lnRef>
          <a:fillRef idx="0">
            <a:schemeClr val="dk1"/>
          </a:fillRef>
          <a:effectRef idx="1">
            <a:schemeClr val="dk1"/>
          </a:effectRef>
          <a:fontRef idx="minor">
            <a:schemeClr val="tx1"/>
          </a:fontRef>
        </p:style>
      </p:cxnSp>
      <p:cxnSp>
        <p:nvCxnSpPr>
          <p:cNvPr id="126" name="Straight Connector 125">
            <a:extLst>
              <a:ext uri="{FF2B5EF4-FFF2-40B4-BE49-F238E27FC236}">
                <a16:creationId xmlns:a16="http://schemas.microsoft.com/office/drawing/2014/main" id="{31A3D7B0-8E55-604B-A91E-4FE1F5C188EB}"/>
              </a:ext>
            </a:extLst>
          </p:cNvPr>
          <p:cNvCxnSpPr/>
          <p:nvPr/>
        </p:nvCxnSpPr>
        <p:spPr>
          <a:xfrm>
            <a:off x="7407165" y="5229904"/>
            <a:ext cx="254643" cy="0"/>
          </a:xfrm>
          <a:prstGeom prst="line">
            <a:avLst/>
          </a:prstGeom>
          <a:effectLst/>
        </p:spPr>
        <p:style>
          <a:lnRef idx="2">
            <a:schemeClr val="dk1"/>
          </a:lnRef>
          <a:fillRef idx="0">
            <a:schemeClr val="dk1"/>
          </a:fillRef>
          <a:effectRef idx="1">
            <a:schemeClr val="dk1"/>
          </a:effectRef>
          <a:fontRef idx="minor">
            <a:schemeClr val="tx1"/>
          </a:fontRef>
        </p:style>
      </p:cxnSp>
      <p:cxnSp>
        <p:nvCxnSpPr>
          <p:cNvPr id="127" name="Straight Connector 126">
            <a:extLst>
              <a:ext uri="{FF2B5EF4-FFF2-40B4-BE49-F238E27FC236}">
                <a16:creationId xmlns:a16="http://schemas.microsoft.com/office/drawing/2014/main" id="{4A492542-ADA9-044D-886F-7D78129C7E00}"/>
              </a:ext>
            </a:extLst>
          </p:cNvPr>
          <p:cNvCxnSpPr>
            <a:cxnSpLocks/>
          </p:cNvCxnSpPr>
          <p:nvPr/>
        </p:nvCxnSpPr>
        <p:spPr>
          <a:xfrm rot="5400000">
            <a:off x="7416293" y="5229904"/>
            <a:ext cx="254643" cy="0"/>
          </a:xfrm>
          <a:prstGeom prst="line">
            <a:avLst/>
          </a:prstGeom>
          <a:effectLst/>
        </p:spPr>
        <p:style>
          <a:lnRef idx="2">
            <a:schemeClr val="dk1"/>
          </a:lnRef>
          <a:fillRef idx="0">
            <a:schemeClr val="dk1"/>
          </a:fillRef>
          <a:effectRef idx="1">
            <a:schemeClr val="dk1"/>
          </a:effectRef>
          <a:fontRef idx="minor">
            <a:schemeClr val="tx1"/>
          </a:fontRef>
        </p:style>
      </p:cxnSp>
      <p:sp>
        <p:nvSpPr>
          <p:cNvPr id="128" name="Oval 127">
            <a:extLst>
              <a:ext uri="{FF2B5EF4-FFF2-40B4-BE49-F238E27FC236}">
                <a16:creationId xmlns:a16="http://schemas.microsoft.com/office/drawing/2014/main" id="{174EBE4C-7E20-454F-A171-D7C16A2E2554}"/>
              </a:ext>
            </a:extLst>
          </p:cNvPr>
          <p:cNvSpPr/>
          <p:nvPr/>
        </p:nvSpPr>
        <p:spPr>
          <a:xfrm>
            <a:off x="6511182" y="5184922"/>
            <a:ext cx="88900" cy="89961"/>
          </a:xfrm>
          <a:prstGeom prst="ellipse">
            <a:avLst/>
          </a:prstGeom>
          <a:solidFill>
            <a:schemeClr val="tx1">
              <a:lumMod val="95000"/>
              <a:lumOff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9" name="Oval 128">
            <a:extLst>
              <a:ext uri="{FF2B5EF4-FFF2-40B4-BE49-F238E27FC236}">
                <a16:creationId xmlns:a16="http://schemas.microsoft.com/office/drawing/2014/main" id="{A0804432-368A-AE4F-8C1A-CA5905A34516}"/>
              </a:ext>
            </a:extLst>
          </p:cNvPr>
          <p:cNvSpPr/>
          <p:nvPr/>
        </p:nvSpPr>
        <p:spPr>
          <a:xfrm>
            <a:off x="6790572" y="5184921"/>
            <a:ext cx="88900" cy="89961"/>
          </a:xfrm>
          <a:prstGeom prst="ellipse">
            <a:avLst/>
          </a:prstGeom>
          <a:solidFill>
            <a:schemeClr val="tx1">
              <a:lumMod val="95000"/>
              <a:lumOff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0" name="Oval 129">
            <a:extLst>
              <a:ext uri="{FF2B5EF4-FFF2-40B4-BE49-F238E27FC236}">
                <a16:creationId xmlns:a16="http://schemas.microsoft.com/office/drawing/2014/main" id="{7A282A98-6E90-D646-986F-82B0FA9DA9EF}"/>
              </a:ext>
            </a:extLst>
          </p:cNvPr>
          <p:cNvSpPr/>
          <p:nvPr/>
        </p:nvSpPr>
        <p:spPr>
          <a:xfrm>
            <a:off x="7125740" y="5184920"/>
            <a:ext cx="88900" cy="89961"/>
          </a:xfrm>
          <a:prstGeom prst="ellipse">
            <a:avLst/>
          </a:prstGeom>
          <a:solidFill>
            <a:schemeClr val="tx1">
              <a:lumMod val="95000"/>
              <a:lumOff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3" name="TextBox 132">
            <a:extLst>
              <a:ext uri="{FF2B5EF4-FFF2-40B4-BE49-F238E27FC236}">
                <a16:creationId xmlns:a16="http://schemas.microsoft.com/office/drawing/2014/main" id="{A0314D38-6166-FC48-B3D4-1AFB1F84ED2D}"/>
              </a:ext>
            </a:extLst>
          </p:cNvPr>
          <p:cNvSpPr txBox="1"/>
          <p:nvPr/>
        </p:nvSpPr>
        <p:spPr>
          <a:xfrm>
            <a:off x="4578077" y="6052651"/>
            <a:ext cx="1261056" cy="307777"/>
          </a:xfrm>
          <a:prstGeom prst="rect">
            <a:avLst/>
          </a:prstGeom>
          <a:noFill/>
        </p:spPr>
        <p:txBody>
          <a:bodyPr wrap="square" rtlCol="0">
            <a:spAutoFit/>
          </a:bodyPr>
          <a:lstStyle/>
          <a:p>
            <a:r>
              <a:rPr lang="en-US" sz="1400">
                <a:latin typeface="Arial" charset="0"/>
                <a:ea typeface="Arial" charset="0"/>
                <a:cs typeface="Arial" charset="0"/>
              </a:rPr>
              <a:t>Component 1</a:t>
            </a:r>
          </a:p>
        </p:txBody>
      </p:sp>
      <p:sp>
        <p:nvSpPr>
          <p:cNvPr id="136" name="TextBox 135">
            <a:extLst>
              <a:ext uri="{FF2B5EF4-FFF2-40B4-BE49-F238E27FC236}">
                <a16:creationId xmlns:a16="http://schemas.microsoft.com/office/drawing/2014/main" id="{2669601A-A78C-624A-AF67-7F1E73F1E2A3}"/>
              </a:ext>
            </a:extLst>
          </p:cNvPr>
          <p:cNvSpPr txBox="1"/>
          <p:nvPr/>
        </p:nvSpPr>
        <p:spPr>
          <a:xfrm>
            <a:off x="7551090" y="6046519"/>
            <a:ext cx="1370973" cy="307777"/>
          </a:xfrm>
          <a:prstGeom prst="rect">
            <a:avLst/>
          </a:prstGeom>
          <a:noFill/>
        </p:spPr>
        <p:txBody>
          <a:bodyPr wrap="square" rtlCol="0">
            <a:spAutoFit/>
          </a:bodyPr>
          <a:lstStyle/>
          <a:p>
            <a:r>
              <a:rPr lang="en-US" sz="1400">
                <a:latin typeface="Arial" charset="0"/>
                <a:ea typeface="Arial" charset="0"/>
                <a:cs typeface="Arial" charset="0"/>
              </a:rPr>
              <a:t>Component m</a:t>
            </a:r>
          </a:p>
        </p:txBody>
      </p:sp>
      <p:sp>
        <p:nvSpPr>
          <p:cNvPr id="137" name="Oval 136">
            <a:extLst>
              <a:ext uri="{FF2B5EF4-FFF2-40B4-BE49-F238E27FC236}">
                <a16:creationId xmlns:a16="http://schemas.microsoft.com/office/drawing/2014/main" id="{E108025F-9096-D140-9915-32315A417E58}"/>
              </a:ext>
            </a:extLst>
          </p:cNvPr>
          <p:cNvSpPr/>
          <p:nvPr/>
        </p:nvSpPr>
        <p:spPr>
          <a:xfrm rot="5400000">
            <a:off x="4280229" y="3467692"/>
            <a:ext cx="88900" cy="89961"/>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8" name="Oval 137">
            <a:extLst>
              <a:ext uri="{FF2B5EF4-FFF2-40B4-BE49-F238E27FC236}">
                <a16:creationId xmlns:a16="http://schemas.microsoft.com/office/drawing/2014/main" id="{85C16D97-4E71-EB41-BC9A-5127FE17F9D9}"/>
              </a:ext>
            </a:extLst>
          </p:cNvPr>
          <p:cNvSpPr/>
          <p:nvPr/>
        </p:nvSpPr>
        <p:spPr>
          <a:xfrm rot="5400000">
            <a:off x="4286540" y="4013998"/>
            <a:ext cx="88900" cy="89961"/>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9" name="Oval 138">
            <a:extLst>
              <a:ext uri="{FF2B5EF4-FFF2-40B4-BE49-F238E27FC236}">
                <a16:creationId xmlns:a16="http://schemas.microsoft.com/office/drawing/2014/main" id="{F8AC9D6F-B5DF-3C4B-832A-B23514FAF63C}"/>
              </a:ext>
            </a:extLst>
          </p:cNvPr>
          <p:cNvSpPr/>
          <p:nvPr/>
        </p:nvSpPr>
        <p:spPr>
          <a:xfrm rot="5400000">
            <a:off x="4274365" y="4560304"/>
            <a:ext cx="88900" cy="89961"/>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40" name="Straight Connector 139">
            <a:extLst>
              <a:ext uri="{FF2B5EF4-FFF2-40B4-BE49-F238E27FC236}">
                <a16:creationId xmlns:a16="http://schemas.microsoft.com/office/drawing/2014/main" id="{D7036057-A1CE-D347-AFBC-94040823C5BF}"/>
              </a:ext>
            </a:extLst>
          </p:cNvPr>
          <p:cNvCxnSpPr/>
          <p:nvPr/>
        </p:nvCxnSpPr>
        <p:spPr>
          <a:xfrm>
            <a:off x="4301299" y="5376776"/>
            <a:ext cx="254643" cy="0"/>
          </a:xfrm>
          <a:prstGeom prst="line">
            <a:avLst/>
          </a:prstGeom>
          <a:effectLst/>
        </p:spPr>
        <p:style>
          <a:lnRef idx="2">
            <a:schemeClr val="dk1"/>
          </a:lnRef>
          <a:fillRef idx="0">
            <a:schemeClr val="dk1"/>
          </a:fillRef>
          <a:effectRef idx="1">
            <a:schemeClr val="dk1"/>
          </a:effectRef>
          <a:fontRef idx="minor">
            <a:schemeClr val="tx1"/>
          </a:fontRef>
        </p:style>
      </p:cxnSp>
      <p:cxnSp>
        <p:nvCxnSpPr>
          <p:cNvPr id="141" name="Straight Connector 140">
            <a:extLst>
              <a:ext uri="{FF2B5EF4-FFF2-40B4-BE49-F238E27FC236}">
                <a16:creationId xmlns:a16="http://schemas.microsoft.com/office/drawing/2014/main" id="{38F9BC50-63C8-7E48-95FB-CEF210362854}"/>
              </a:ext>
            </a:extLst>
          </p:cNvPr>
          <p:cNvCxnSpPr/>
          <p:nvPr/>
        </p:nvCxnSpPr>
        <p:spPr>
          <a:xfrm>
            <a:off x="4301299" y="5471302"/>
            <a:ext cx="254643" cy="0"/>
          </a:xfrm>
          <a:prstGeom prst="line">
            <a:avLst/>
          </a:prstGeom>
          <a:effectLst/>
        </p:spPr>
        <p:style>
          <a:lnRef idx="2">
            <a:schemeClr val="dk1"/>
          </a:lnRef>
          <a:fillRef idx="0">
            <a:schemeClr val="dk1"/>
          </a:fillRef>
          <a:effectRef idx="1">
            <a:schemeClr val="dk1"/>
          </a:effectRef>
          <a:fontRef idx="minor">
            <a:schemeClr val="tx1"/>
          </a:fontRef>
        </p:style>
      </p:cxnSp>
      <p:sp>
        <p:nvSpPr>
          <p:cNvPr id="142" name="TextBox 141">
            <a:extLst>
              <a:ext uri="{FF2B5EF4-FFF2-40B4-BE49-F238E27FC236}">
                <a16:creationId xmlns:a16="http://schemas.microsoft.com/office/drawing/2014/main" id="{76877E9E-3796-2E42-AF3C-144CE531B39A}"/>
              </a:ext>
            </a:extLst>
          </p:cNvPr>
          <p:cNvSpPr txBox="1"/>
          <p:nvPr/>
        </p:nvSpPr>
        <p:spPr>
          <a:xfrm>
            <a:off x="2304583" y="3736555"/>
            <a:ext cx="570990" cy="584775"/>
          </a:xfrm>
          <a:prstGeom prst="rect">
            <a:avLst/>
          </a:prstGeom>
          <a:noFill/>
        </p:spPr>
        <p:txBody>
          <a:bodyPr wrap="none" rtlCol="0">
            <a:spAutoFit/>
          </a:bodyPr>
          <a:lstStyle/>
          <a:p>
            <a:r>
              <a:rPr lang="en-US" sz="1600">
                <a:latin typeface="Arial" charset="0"/>
                <a:ea typeface="Arial" charset="0"/>
                <a:cs typeface="Arial" charset="0"/>
              </a:rPr>
              <a:t>LPS</a:t>
            </a:r>
          </a:p>
          <a:p>
            <a:r>
              <a:rPr lang="en-US" sz="1600">
                <a:latin typeface="Arial" charset="0"/>
                <a:ea typeface="Arial" charset="0"/>
                <a:cs typeface="Arial" charset="0"/>
              </a:rPr>
              <a:t>2h</a:t>
            </a:r>
          </a:p>
        </p:txBody>
      </p:sp>
      <p:sp>
        <p:nvSpPr>
          <p:cNvPr id="143" name="TextBox 142">
            <a:extLst>
              <a:ext uri="{FF2B5EF4-FFF2-40B4-BE49-F238E27FC236}">
                <a16:creationId xmlns:a16="http://schemas.microsoft.com/office/drawing/2014/main" id="{C516832C-9BC4-0F41-A3A5-8EF746673F32}"/>
              </a:ext>
            </a:extLst>
          </p:cNvPr>
          <p:cNvSpPr txBox="1"/>
          <p:nvPr/>
        </p:nvSpPr>
        <p:spPr>
          <a:xfrm rot="5400000">
            <a:off x="3534270" y="4149799"/>
            <a:ext cx="1261056" cy="307777"/>
          </a:xfrm>
          <a:prstGeom prst="rect">
            <a:avLst/>
          </a:prstGeom>
          <a:noFill/>
        </p:spPr>
        <p:txBody>
          <a:bodyPr wrap="square" rtlCol="0">
            <a:spAutoFit/>
          </a:bodyPr>
          <a:lstStyle/>
          <a:p>
            <a:r>
              <a:rPr lang="en-US" sz="1400">
                <a:solidFill>
                  <a:srgbClr val="FF0000"/>
                </a:solidFill>
                <a:latin typeface="Arial" charset="0"/>
                <a:ea typeface="Arial" charset="0"/>
                <a:cs typeface="Arial" charset="0"/>
              </a:rPr>
              <a:t>10 times</a:t>
            </a:r>
          </a:p>
        </p:txBody>
      </p:sp>
    </p:spTree>
    <p:extLst>
      <p:ext uri="{BB962C8B-B14F-4D97-AF65-F5344CB8AC3E}">
        <p14:creationId xmlns:p14="http://schemas.microsoft.com/office/powerpoint/2010/main" val="12674105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B4327F8E-B75F-1448-B0D2-402B0B5546CA}" type="slidenum">
              <a:rPr lang="en-GB" smtClean="0">
                <a:latin typeface="Arial" charset="0"/>
                <a:ea typeface="Arial" charset="0"/>
                <a:cs typeface="Arial" charset="0"/>
              </a:rPr>
              <a:t>18</a:t>
            </a:fld>
            <a:endParaRPr lang="en-GB">
              <a:latin typeface="Arial" charset="0"/>
              <a:ea typeface="Arial" charset="0"/>
              <a:cs typeface="Arial" charset="0"/>
            </a:endParaRPr>
          </a:p>
        </p:txBody>
      </p:sp>
      <p:pic>
        <p:nvPicPr>
          <p:cNvPr id="22" name="Picture 21" descr="Screenshot 2017-09-05 13.51.36.png">
            <a:extLst>
              <a:ext uri="{FF2B5EF4-FFF2-40B4-BE49-F238E27FC236}">
                <a16:creationId xmlns:a16="http://schemas.microsoft.com/office/drawing/2014/main" id="{40EEC068-CD22-8648-804C-EF7704C6042A}"/>
              </a:ext>
            </a:extLst>
          </p:cNvPr>
          <p:cNvPicPr>
            <a:picLocks noChangeAspect="1"/>
          </p:cNvPicPr>
          <p:nvPr/>
        </p:nvPicPr>
        <p:blipFill rotWithShape="1">
          <a:blip r:embed="rId3">
            <a:duotone>
              <a:prstClr val="black"/>
              <a:schemeClr val="accent2">
                <a:tint val="45000"/>
                <a:satMod val="400000"/>
              </a:schemeClr>
            </a:duotone>
            <a:extLst>
              <a:ext uri="{28A0092B-C50C-407E-A947-70E740481C1C}">
                <a14:useLocalDpi xmlns:a14="http://schemas.microsoft.com/office/drawing/2010/main" val="0"/>
              </a:ext>
            </a:extLst>
          </a:blip>
          <a:srcRect l="12245" t="28465" r="12074" b="9653"/>
          <a:stretch/>
        </p:blipFill>
        <p:spPr>
          <a:xfrm>
            <a:off x="1368713" y="1902193"/>
            <a:ext cx="1009630" cy="1131702"/>
          </a:xfrm>
          <a:prstGeom prst="rect">
            <a:avLst/>
          </a:prstGeom>
          <a:noFill/>
        </p:spPr>
      </p:pic>
      <p:grpSp>
        <p:nvGrpSpPr>
          <p:cNvPr id="23" name="Group 22">
            <a:extLst>
              <a:ext uri="{FF2B5EF4-FFF2-40B4-BE49-F238E27FC236}">
                <a16:creationId xmlns:a16="http://schemas.microsoft.com/office/drawing/2014/main" id="{A000BA30-6970-0A45-A8D6-7AD5D60591DC}"/>
              </a:ext>
            </a:extLst>
          </p:cNvPr>
          <p:cNvGrpSpPr/>
          <p:nvPr/>
        </p:nvGrpSpPr>
        <p:grpSpPr>
          <a:xfrm>
            <a:off x="788823" y="1911570"/>
            <a:ext cx="398480" cy="1122325"/>
            <a:chOff x="2427755" y="704369"/>
            <a:chExt cx="471168" cy="1330234"/>
          </a:xfrm>
        </p:grpSpPr>
        <p:sp>
          <p:nvSpPr>
            <p:cNvPr id="24" name="TextBox 23">
              <a:extLst>
                <a:ext uri="{FF2B5EF4-FFF2-40B4-BE49-F238E27FC236}">
                  <a16:creationId xmlns:a16="http://schemas.microsoft.com/office/drawing/2014/main" id="{B2F89437-1F40-9642-AD0A-8CBF10CF5958}"/>
                </a:ext>
              </a:extLst>
            </p:cNvPr>
            <p:cNvSpPr txBox="1"/>
            <p:nvPr/>
          </p:nvSpPr>
          <p:spPr>
            <a:xfrm rot="16200000">
              <a:off x="2088899" y="1043225"/>
              <a:ext cx="1041632" cy="363920"/>
            </a:xfrm>
            <a:prstGeom prst="rect">
              <a:avLst/>
            </a:prstGeom>
            <a:noFill/>
          </p:spPr>
          <p:txBody>
            <a:bodyPr wrap="square" rtlCol="0">
              <a:spAutoFit/>
            </a:bodyPr>
            <a:lstStyle/>
            <a:p>
              <a:r>
                <a:rPr lang="en-US" sz="1400">
                  <a:latin typeface="Arial" charset="0"/>
                  <a:ea typeface="Arial" charset="0"/>
                  <a:cs typeface="Arial" charset="0"/>
                </a:rPr>
                <a:t>genes</a:t>
              </a:r>
            </a:p>
          </p:txBody>
        </p:sp>
        <p:cxnSp>
          <p:nvCxnSpPr>
            <p:cNvPr id="25" name="Straight Arrow Connector 24">
              <a:extLst>
                <a:ext uri="{FF2B5EF4-FFF2-40B4-BE49-F238E27FC236}">
                  <a16:creationId xmlns:a16="http://schemas.microsoft.com/office/drawing/2014/main" id="{32644C87-A44B-B44E-AB77-97C1501A920F}"/>
                </a:ext>
              </a:extLst>
            </p:cNvPr>
            <p:cNvCxnSpPr/>
            <p:nvPr/>
          </p:nvCxnSpPr>
          <p:spPr>
            <a:xfrm>
              <a:off x="2898923" y="704369"/>
              <a:ext cx="0" cy="1330234"/>
            </a:xfrm>
            <a:prstGeom prst="straightConnector1">
              <a:avLst/>
            </a:prstGeom>
            <a:ln w="19050">
              <a:solidFill>
                <a:schemeClr val="tx1"/>
              </a:solidFill>
              <a:tailEnd type="arrow" w="med" len="sm"/>
            </a:ln>
          </p:spPr>
          <p:style>
            <a:lnRef idx="2">
              <a:schemeClr val="accent1"/>
            </a:lnRef>
            <a:fillRef idx="0">
              <a:schemeClr val="accent1"/>
            </a:fillRef>
            <a:effectRef idx="1">
              <a:schemeClr val="accent1"/>
            </a:effectRef>
            <a:fontRef idx="minor">
              <a:schemeClr val="tx1"/>
            </a:fontRef>
          </p:style>
        </p:cxnSp>
      </p:grpSp>
      <p:sp>
        <p:nvSpPr>
          <p:cNvPr id="26" name="TextBox 25">
            <a:extLst>
              <a:ext uri="{FF2B5EF4-FFF2-40B4-BE49-F238E27FC236}">
                <a16:creationId xmlns:a16="http://schemas.microsoft.com/office/drawing/2014/main" id="{08EF72B4-E136-5948-A2F9-39F8CD521AE7}"/>
              </a:ext>
            </a:extLst>
          </p:cNvPr>
          <p:cNvSpPr txBox="1"/>
          <p:nvPr/>
        </p:nvSpPr>
        <p:spPr>
          <a:xfrm>
            <a:off x="1531690" y="1326882"/>
            <a:ext cx="863452" cy="307777"/>
          </a:xfrm>
          <a:prstGeom prst="rect">
            <a:avLst/>
          </a:prstGeom>
          <a:noFill/>
        </p:spPr>
        <p:txBody>
          <a:bodyPr wrap="square" rtlCol="0">
            <a:spAutoFit/>
          </a:bodyPr>
          <a:lstStyle/>
          <a:p>
            <a:r>
              <a:rPr lang="en-US" sz="1400">
                <a:latin typeface="Arial" charset="0"/>
                <a:ea typeface="Arial" charset="0"/>
                <a:cs typeface="Arial" charset="0"/>
              </a:rPr>
              <a:t>donor</a:t>
            </a:r>
          </a:p>
        </p:txBody>
      </p:sp>
      <p:cxnSp>
        <p:nvCxnSpPr>
          <p:cNvPr id="27" name="Straight Arrow Connector 26">
            <a:extLst>
              <a:ext uri="{FF2B5EF4-FFF2-40B4-BE49-F238E27FC236}">
                <a16:creationId xmlns:a16="http://schemas.microsoft.com/office/drawing/2014/main" id="{45AA1D3B-F01C-6F4B-8BA6-A57631E982AC}"/>
              </a:ext>
            </a:extLst>
          </p:cNvPr>
          <p:cNvCxnSpPr/>
          <p:nvPr/>
        </p:nvCxnSpPr>
        <p:spPr>
          <a:xfrm>
            <a:off x="1368713" y="1685575"/>
            <a:ext cx="1009630" cy="15529"/>
          </a:xfrm>
          <a:prstGeom prst="straightConnector1">
            <a:avLst/>
          </a:prstGeom>
          <a:ln w="19050">
            <a:solidFill>
              <a:schemeClr val="tx1"/>
            </a:solidFill>
            <a:tailEnd type="arrow" w="med" len="sm"/>
          </a:ln>
        </p:spPr>
        <p:style>
          <a:lnRef idx="2">
            <a:schemeClr val="accent1"/>
          </a:lnRef>
          <a:fillRef idx="0">
            <a:schemeClr val="accent1"/>
          </a:fillRef>
          <a:effectRef idx="1">
            <a:schemeClr val="accent1"/>
          </a:effectRef>
          <a:fontRef idx="minor">
            <a:schemeClr val="tx1"/>
          </a:fontRef>
        </p:style>
      </p:cxnSp>
      <p:pic>
        <p:nvPicPr>
          <p:cNvPr id="28" name="Picture 27" descr="Screenshot 2017-09-05 13.51.36.png">
            <a:extLst>
              <a:ext uri="{FF2B5EF4-FFF2-40B4-BE49-F238E27FC236}">
                <a16:creationId xmlns:a16="http://schemas.microsoft.com/office/drawing/2014/main" id="{E6260037-579C-8A43-8AD3-7912BC0CDC2E}"/>
              </a:ext>
            </a:extLst>
          </p:cNvPr>
          <p:cNvPicPr>
            <a:picLocks noChangeAspect="1"/>
          </p:cNvPicPr>
          <p:nvPr/>
        </p:nvPicPr>
        <p:blipFill rotWithShape="1">
          <a:blip r:embed="rId3">
            <a:duotone>
              <a:prstClr val="black"/>
              <a:schemeClr val="accent3">
                <a:tint val="45000"/>
                <a:satMod val="400000"/>
              </a:schemeClr>
            </a:duotone>
            <a:extLst>
              <a:ext uri="{28A0092B-C50C-407E-A947-70E740481C1C}">
                <a14:useLocalDpi xmlns:a14="http://schemas.microsoft.com/office/drawing/2010/main" val="0"/>
              </a:ext>
            </a:extLst>
          </a:blip>
          <a:srcRect l="12245" t="28465" r="12074" b="9653"/>
          <a:stretch/>
        </p:blipFill>
        <p:spPr>
          <a:xfrm>
            <a:off x="1794715" y="2224549"/>
            <a:ext cx="1009629" cy="1131702"/>
          </a:xfrm>
          <a:prstGeom prst="rect">
            <a:avLst/>
          </a:prstGeom>
          <a:noFill/>
        </p:spPr>
      </p:pic>
      <p:sp>
        <p:nvSpPr>
          <p:cNvPr id="29" name="TextBox 28">
            <a:extLst>
              <a:ext uri="{FF2B5EF4-FFF2-40B4-BE49-F238E27FC236}">
                <a16:creationId xmlns:a16="http://schemas.microsoft.com/office/drawing/2014/main" id="{C031A9F1-7457-D44D-BA09-BBBD9C86E654}"/>
              </a:ext>
            </a:extLst>
          </p:cNvPr>
          <p:cNvSpPr txBox="1"/>
          <p:nvPr/>
        </p:nvSpPr>
        <p:spPr>
          <a:xfrm>
            <a:off x="1103698" y="3024778"/>
            <a:ext cx="707245" cy="338554"/>
          </a:xfrm>
          <a:prstGeom prst="rect">
            <a:avLst/>
          </a:prstGeom>
          <a:noFill/>
        </p:spPr>
        <p:txBody>
          <a:bodyPr wrap="none" rtlCol="0">
            <a:spAutoFit/>
          </a:bodyPr>
          <a:lstStyle/>
          <a:p>
            <a:r>
              <a:rPr lang="en-US" sz="1600">
                <a:latin typeface="Arial" charset="0"/>
                <a:ea typeface="Arial" charset="0"/>
                <a:cs typeface="Arial" charset="0"/>
              </a:rPr>
              <a:t>Naive</a:t>
            </a:r>
          </a:p>
        </p:txBody>
      </p:sp>
      <p:sp>
        <p:nvSpPr>
          <p:cNvPr id="30" name="TextBox 29">
            <a:extLst>
              <a:ext uri="{FF2B5EF4-FFF2-40B4-BE49-F238E27FC236}">
                <a16:creationId xmlns:a16="http://schemas.microsoft.com/office/drawing/2014/main" id="{772B728B-79F7-6F4C-BF58-20CF0E479A9D}"/>
              </a:ext>
            </a:extLst>
          </p:cNvPr>
          <p:cNvSpPr txBox="1"/>
          <p:nvPr/>
        </p:nvSpPr>
        <p:spPr>
          <a:xfrm>
            <a:off x="1761026" y="3324006"/>
            <a:ext cx="514885" cy="338554"/>
          </a:xfrm>
          <a:prstGeom prst="rect">
            <a:avLst/>
          </a:prstGeom>
          <a:noFill/>
        </p:spPr>
        <p:txBody>
          <a:bodyPr wrap="none" rtlCol="0">
            <a:spAutoFit/>
          </a:bodyPr>
          <a:lstStyle/>
          <a:p>
            <a:r>
              <a:rPr lang="en-US" sz="1600">
                <a:latin typeface="Arial" charset="0"/>
                <a:ea typeface="Arial" charset="0"/>
                <a:cs typeface="Arial" charset="0"/>
              </a:rPr>
              <a:t>IFN</a:t>
            </a:r>
          </a:p>
        </p:txBody>
      </p:sp>
      <p:pic>
        <p:nvPicPr>
          <p:cNvPr id="31" name="Picture 30" descr="Screenshot 2017-09-05 13.51.36.png">
            <a:extLst>
              <a:ext uri="{FF2B5EF4-FFF2-40B4-BE49-F238E27FC236}">
                <a16:creationId xmlns:a16="http://schemas.microsoft.com/office/drawing/2014/main" id="{F0BF271F-BFED-2D4E-AD25-68F69150867F}"/>
              </a:ext>
            </a:extLst>
          </p:cNvPr>
          <p:cNvPicPr>
            <a:picLocks noChangeAspect="1"/>
          </p:cNvPicPr>
          <p:nvPr/>
        </p:nvPicPr>
        <p:blipFill rotWithShape="1">
          <a:blip r:embed="rId3">
            <a:duotone>
              <a:prstClr val="black"/>
              <a:schemeClr val="accent1">
                <a:tint val="45000"/>
                <a:satMod val="400000"/>
              </a:schemeClr>
            </a:duotone>
            <a:extLst>
              <a:ext uri="{28A0092B-C50C-407E-A947-70E740481C1C}">
                <a14:useLocalDpi xmlns:a14="http://schemas.microsoft.com/office/drawing/2010/main" val="0"/>
              </a:ext>
            </a:extLst>
          </a:blip>
          <a:srcRect l="12245" t="28465" r="12074" b="9653"/>
          <a:stretch/>
        </p:blipFill>
        <p:spPr>
          <a:xfrm>
            <a:off x="2333218" y="2604853"/>
            <a:ext cx="1009629" cy="1131702"/>
          </a:xfrm>
          <a:prstGeom prst="rect">
            <a:avLst/>
          </a:prstGeom>
          <a:noFill/>
        </p:spPr>
      </p:pic>
      <p:pic>
        <p:nvPicPr>
          <p:cNvPr id="32" name="Picture 31" descr="Screenshot 2017-09-05 13.51.36.png">
            <a:extLst>
              <a:ext uri="{FF2B5EF4-FFF2-40B4-BE49-F238E27FC236}">
                <a16:creationId xmlns:a16="http://schemas.microsoft.com/office/drawing/2014/main" id="{F2421EF2-877D-FF48-AC83-85A867A2BD74}"/>
              </a:ext>
            </a:extLst>
          </p:cNvPr>
          <p:cNvPicPr>
            <a:picLocks noChangeAspect="1"/>
          </p:cNvPicPr>
          <p:nvPr/>
        </p:nvPicPr>
        <p:blipFill rotWithShape="1">
          <a:blip r:embed="rId3">
            <a:duotone>
              <a:prstClr val="black"/>
              <a:schemeClr val="accent6">
                <a:tint val="45000"/>
                <a:satMod val="400000"/>
              </a:schemeClr>
            </a:duotone>
            <a:extLst>
              <a:ext uri="{28A0092B-C50C-407E-A947-70E740481C1C}">
                <a14:useLocalDpi xmlns:a14="http://schemas.microsoft.com/office/drawing/2010/main" val="0"/>
              </a:ext>
            </a:extLst>
          </a:blip>
          <a:srcRect l="12245" t="28465" r="12074" b="9653"/>
          <a:stretch/>
        </p:blipFill>
        <p:spPr>
          <a:xfrm>
            <a:off x="2911815" y="3143116"/>
            <a:ext cx="1009630" cy="1131702"/>
          </a:xfrm>
          <a:prstGeom prst="rect">
            <a:avLst/>
          </a:prstGeom>
          <a:noFill/>
        </p:spPr>
      </p:pic>
      <p:sp>
        <p:nvSpPr>
          <p:cNvPr id="33" name="TextBox 32">
            <a:extLst>
              <a:ext uri="{FF2B5EF4-FFF2-40B4-BE49-F238E27FC236}">
                <a16:creationId xmlns:a16="http://schemas.microsoft.com/office/drawing/2014/main" id="{61BABBCB-F305-A842-ACAF-6C5BC5D2E907}"/>
              </a:ext>
            </a:extLst>
          </p:cNvPr>
          <p:cNvSpPr txBox="1"/>
          <p:nvPr/>
        </p:nvSpPr>
        <p:spPr>
          <a:xfrm>
            <a:off x="2911887" y="4367196"/>
            <a:ext cx="570990" cy="584775"/>
          </a:xfrm>
          <a:prstGeom prst="rect">
            <a:avLst/>
          </a:prstGeom>
          <a:noFill/>
        </p:spPr>
        <p:txBody>
          <a:bodyPr wrap="none" rtlCol="0">
            <a:spAutoFit/>
          </a:bodyPr>
          <a:lstStyle/>
          <a:p>
            <a:r>
              <a:rPr lang="en-US" sz="1600">
                <a:latin typeface="Arial" charset="0"/>
                <a:ea typeface="Arial" charset="0"/>
                <a:cs typeface="Arial" charset="0"/>
              </a:rPr>
              <a:t>LPS</a:t>
            </a:r>
          </a:p>
          <a:p>
            <a:r>
              <a:rPr lang="en-US" sz="1600">
                <a:latin typeface="Arial" charset="0"/>
                <a:ea typeface="Arial" charset="0"/>
                <a:cs typeface="Arial" charset="0"/>
              </a:rPr>
              <a:t>24h</a:t>
            </a:r>
          </a:p>
        </p:txBody>
      </p:sp>
      <p:cxnSp>
        <p:nvCxnSpPr>
          <p:cNvPr id="34" name="Straight Arrow Connector 33">
            <a:extLst>
              <a:ext uri="{FF2B5EF4-FFF2-40B4-BE49-F238E27FC236}">
                <a16:creationId xmlns:a16="http://schemas.microsoft.com/office/drawing/2014/main" id="{D82F4857-AEDF-924E-A1C7-79953FD195D8}"/>
              </a:ext>
            </a:extLst>
          </p:cNvPr>
          <p:cNvCxnSpPr/>
          <p:nvPr/>
        </p:nvCxnSpPr>
        <p:spPr>
          <a:xfrm>
            <a:off x="903926" y="3528349"/>
            <a:ext cx="1429292" cy="1286663"/>
          </a:xfrm>
          <a:prstGeom prst="straightConnector1">
            <a:avLst/>
          </a:prstGeom>
          <a:ln w="19050">
            <a:solidFill>
              <a:schemeClr val="tx1"/>
            </a:solidFill>
            <a:tailEnd type="arrow" w="med" len="sm"/>
          </a:ln>
        </p:spPr>
        <p:style>
          <a:lnRef idx="2">
            <a:schemeClr val="accent1"/>
          </a:lnRef>
          <a:fillRef idx="0">
            <a:schemeClr val="accent1"/>
          </a:fillRef>
          <a:effectRef idx="1">
            <a:schemeClr val="accent1"/>
          </a:effectRef>
          <a:fontRef idx="minor">
            <a:schemeClr val="tx1"/>
          </a:fontRef>
        </p:style>
      </p:cxnSp>
      <p:sp>
        <p:nvSpPr>
          <p:cNvPr id="35" name="TextBox 34">
            <a:extLst>
              <a:ext uri="{FF2B5EF4-FFF2-40B4-BE49-F238E27FC236}">
                <a16:creationId xmlns:a16="http://schemas.microsoft.com/office/drawing/2014/main" id="{A7659DB3-4F78-E54D-A543-96257663760B}"/>
              </a:ext>
            </a:extLst>
          </p:cNvPr>
          <p:cNvSpPr txBox="1"/>
          <p:nvPr/>
        </p:nvSpPr>
        <p:spPr>
          <a:xfrm rot="2685337">
            <a:off x="837872" y="4278241"/>
            <a:ext cx="1047901" cy="307777"/>
          </a:xfrm>
          <a:prstGeom prst="rect">
            <a:avLst/>
          </a:prstGeom>
          <a:noFill/>
        </p:spPr>
        <p:txBody>
          <a:bodyPr wrap="square" rtlCol="0">
            <a:spAutoFit/>
          </a:bodyPr>
          <a:lstStyle/>
          <a:p>
            <a:r>
              <a:rPr lang="en-US" sz="1400">
                <a:latin typeface="Arial" charset="0"/>
                <a:ea typeface="Arial" charset="0"/>
                <a:cs typeface="Arial" charset="0"/>
              </a:rPr>
              <a:t>Treatment</a:t>
            </a:r>
          </a:p>
        </p:txBody>
      </p:sp>
      <p:cxnSp>
        <p:nvCxnSpPr>
          <p:cNvPr id="37" name="Straight Connector 36">
            <a:extLst>
              <a:ext uri="{FF2B5EF4-FFF2-40B4-BE49-F238E27FC236}">
                <a16:creationId xmlns:a16="http://schemas.microsoft.com/office/drawing/2014/main" id="{80BB779E-C1BA-A243-9887-FFC13B6EBA31}"/>
              </a:ext>
            </a:extLst>
          </p:cNvPr>
          <p:cNvCxnSpPr/>
          <p:nvPr/>
        </p:nvCxnSpPr>
        <p:spPr>
          <a:xfrm>
            <a:off x="4178461" y="2604853"/>
            <a:ext cx="254643" cy="0"/>
          </a:xfrm>
          <a:prstGeom prst="line">
            <a:avLst/>
          </a:prstGeom>
          <a:effectLst/>
        </p:spPr>
        <p:style>
          <a:lnRef idx="2">
            <a:schemeClr val="dk1"/>
          </a:lnRef>
          <a:fillRef idx="0">
            <a:schemeClr val="dk1"/>
          </a:fillRef>
          <a:effectRef idx="1">
            <a:schemeClr val="dk1"/>
          </a:effectRef>
          <a:fontRef idx="minor">
            <a:schemeClr val="tx1"/>
          </a:fontRef>
        </p:style>
      </p:cxnSp>
      <p:cxnSp>
        <p:nvCxnSpPr>
          <p:cNvPr id="38" name="Straight Connector 37">
            <a:extLst>
              <a:ext uri="{FF2B5EF4-FFF2-40B4-BE49-F238E27FC236}">
                <a16:creationId xmlns:a16="http://schemas.microsoft.com/office/drawing/2014/main" id="{BEB6CA57-8268-964E-8E8B-26F5C348B2AB}"/>
              </a:ext>
            </a:extLst>
          </p:cNvPr>
          <p:cNvCxnSpPr/>
          <p:nvPr/>
        </p:nvCxnSpPr>
        <p:spPr>
          <a:xfrm>
            <a:off x="4178461" y="2699379"/>
            <a:ext cx="254643" cy="0"/>
          </a:xfrm>
          <a:prstGeom prst="line">
            <a:avLst/>
          </a:prstGeom>
          <a:effectLst/>
        </p:spPr>
        <p:style>
          <a:lnRef idx="2">
            <a:schemeClr val="dk1"/>
          </a:lnRef>
          <a:fillRef idx="0">
            <a:schemeClr val="dk1"/>
          </a:fillRef>
          <a:effectRef idx="1">
            <a:schemeClr val="dk1"/>
          </a:effectRef>
          <a:fontRef idx="minor">
            <a:schemeClr val="tx1"/>
          </a:fontRef>
        </p:style>
      </p:cxnSp>
      <p:pic>
        <p:nvPicPr>
          <p:cNvPr id="4" name="Picture 3">
            <a:extLst>
              <a:ext uri="{FF2B5EF4-FFF2-40B4-BE49-F238E27FC236}">
                <a16:creationId xmlns:a16="http://schemas.microsoft.com/office/drawing/2014/main" id="{C258470E-33CE-0442-AE91-F1975B15E777}"/>
              </a:ext>
            </a:extLst>
          </p:cNvPr>
          <p:cNvPicPr>
            <a:picLocks noChangeAspect="1"/>
          </p:cNvPicPr>
          <p:nvPr/>
        </p:nvPicPr>
        <p:blipFill>
          <a:blip r:embed="rId4"/>
          <a:stretch>
            <a:fillRect/>
          </a:stretch>
        </p:blipFill>
        <p:spPr>
          <a:xfrm rot="16200000">
            <a:off x="3019318" y="1899652"/>
            <a:ext cx="5625630" cy="2250252"/>
          </a:xfrm>
          <a:prstGeom prst="rect">
            <a:avLst/>
          </a:prstGeom>
        </p:spPr>
      </p:pic>
      <p:sp>
        <p:nvSpPr>
          <p:cNvPr id="131" name="TextBox 130">
            <a:extLst>
              <a:ext uri="{FF2B5EF4-FFF2-40B4-BE49-F238E27FC236}">
                <a16:creationId xmlns:a16="http://schemas.microsoft.com/office/drawing/2014/main" id="{D4615588-4F54-9445-8827-A711C789A350}"/>
              </a:ext>
            </a:extLst>
          </p:cNvPr>
          <p:cNvSpPr txBox="1"/>
          <p:nvPr/>
        </p:nvSpPr>
        <p:spPr>
          <a:xfrm>
            <a:off x="2304583" y="3736555"/>
            <a:ext cx="570990" cy="584775"/>
          </a:xfrm>
          <a:prstGeom prst="rect">
            <a:avLst/>
          </a:prstGeom>
          <a:noFill/>
        </p:spPr>
        <p:txBody>
          <a:bodyPr wrap="none" rtlCol="0">
            <a:spAutoFit/>
          </a:bodyPr>
          <a:lstStyle/>
          <a:p>
            <a:r>
              <a:rPr lang="en-US" sz="1600">
                <a:latin typeface="Arial" charset="0"/>
                <a:ea typeface="Arial" charset="0"/>
                <a:cs typeface="Arial" charset="0"/>
              </a:rPr>
              <a:t>LPS</a:t>
            </a:r>
          </a:p>
          <a:p>
            <a:r>
              <a:rPr lang="en-US" sz="1600">
                <a:latin typeface="Arial" charset="0"/>
                <a:ea typeface="Arial" charset="0"/>
                <a:cs typeface="Arial" charset="0"/>
              </a:rPr>
              <a:t>2h</a:t>
            </a:r>
          </a:p>
        </p:txBody>
      </p:sp>
    </p:spTree>
    <p:extLst>
      <p:ext uri="{BB962C8B-B14F-4D97-AF65-F5344CB8AC3E}">
        <p14:creationId xmlns:p14="http://schemas.microsoft.com/office/powerpoint/2010/main" val="36522299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TextBox 88">
            <a:extLst>
              <a:ext uri="{FF2B5EF4-FFF2-40B4-BE49-F238E27FC236}">
                <a16:creationId xmlns:a16="http://schemas.microsoft.com/office/drawing/2014/main" id="{F0260752-B5DC-134A-A2AC-5E5E7BDE358C}"/>
              </a:ext>
            </a:extLst>
          </p:cNvPr>
          <p:cNvSpPr txBox="1"/>
          <p:nvPr/>
        </p:nvSpPr>
        <p:spPr>
          <a:xfrm rot="2685337">
            <a:off x="7781798" y="2115619"/>
            <a:ext cx="1047901" cy="246221"/>
          </a:xfrm>
          <a:prstGeom prst="rect">
            <a:avLst/>
          </a:prstGeom>
          <a:noFill/>
        </p:spPr>
        <p:txBody>
          <a:bodyPr wrap="square" rtlCol="0">
            <a:spAutoFit/>
          </a:bodyPr>
          <a:lstStyle/>
          <a:p>
            <a:r>
              <a:rPr lang="en-US" sz="1000">
                <a:latin typeface="Arial" charset="0"/>
                <a:ea typeface="Arial" charset="0"/>
                <a:cs typeface="Arial" charset="0"/>
              </a:rPr>
              <a:t>Treatment</a:t>
            </a:r>
          </a:p>
        </p:txBody>
      </p:sp>
      <p:sp>
        <p:nvSpPr>
          <p:cNvPr id="88" name="TextBox 87">
            <a:extLst>
              <a:ext uri="{FF2B5EF4-FFF2-40B4-BE49-F238E27FC236}">
                <a16:creationId xmlns:a16="http://schemas.microsoft.com/office/drawing/2014/main" id="{8F04BA39-5C94-DB45-8F17-E56A48B23983}"/>
              </a:ext>
            </a:extLst>
          </p:cNvPr>
          <p:cNvSpPr txBox="1"/>
          <p:nvPr/>
        </p:nvSpPr>
        <p:spPr>
          <a:xfrm rot="2685337">
            <a:off x="5965630" y="2115619"/>
            <a:ext cx="1047901" cy="246221"/>
          </a:xfrm>
          <a:prstGeom prst="rect">
            <a:avLst/>
          </a:prstGeom>
          <a:noFill/>
        </p:spPr>
        <p:txBody>
          <a:bodyPr wrap="square" rtlCol="0">
            <a:spAutoFit/>
          </a:bodyPr>
          <a:lstStyle/>
          <a:p>
            <a:r>
              <a:rPr lang="en-US" sz="1000">
                <a:latin typeface="Arial" charset="0"/>
                <a:ea typeface="Arial" charset="0"/>
                <a:cs typeface="Arial" charset="0"/>
              </a:rPr>
              <a:t>Treatment</a:t>
            </a:r>
          </a:p>
        </p:txBody>
      </p:sp>
      <p:sp>
        <p:nvSpPr>
          <p:cNvPr id="3" name="Slide Number Placeholder 2"/>
          <p:cNvSpPr>
            <a:spLocks noGrp="1"/>
          </p:cNvSpPr>
          <p:nvPr>
            <p:ph type="sldNum" sz="quarter" idx="12"/>
          </p:nvPr>
        </p:nvSpPr>
        <p:spPr/>
        <p:txBody>
          <a:bodyPr/>
          <a:lstStyle/>
          <a:p>
            <a:fld id="{B4327F8E-B75F-1448-B0D2-402B0B5546CA}" type="slidenum">
              <a:rPr lang="en-GB" smtClean="0">
                <a:latin typeface="Arial" charset="0"/>
                <a:ea typeface="Arial" charset="0"/>
                <a:cs typeface="Arial" charset="0"/>
              </a:rPr>
              <a:t>19</a:t>
            </a:fld>
            <a:endParaRPr lang="en-GB">
              <a:latin typeface="Arial" charset="0"/>
              <a:ea typeface="Arial" charset="0"/>
              <a:cs typeface="Arial" charset="0"/>
            </a:endParaRPr>
          </a:p>
        </p:txBody>
      </p:sp>
      <p:pic>
        <p:nvPicPr>
          <p:cNvPr id="22" name="Picture 21" descr="Screenshot 2017-09-05 13.51.36.png">
            <a:extLst>
              <a:ext uri="{FF2B5EF4-FFF2-40B4-BE49-F238E27FC236}">
                <a16:creationId xmlns:a16="http://schemas.microsoft.com/office/drawing/2014/main" id="{40EEC068-CD22-8648-804C-EF7704C6042A}"/>
              </a:ext>
            </a:extLst>
          </p:cNvPr>
          <p:cNvPicPr>
            <a:picLocks noChangeAspect="1"/>
          </p:cNvPicPr>
          <p:nvPr/>
        </p:nvPicPr>
        <p:blipFill rotWithShape="1">
          <a:blip r:embed="rId3">
            <a:duotone>
              <a:prstClr val="black"/>
              <a:schemeClr val="accent2">
                <a:tint val="45000"/>
                <a:satMod val="400000"/>
              </a:schemeClr>
            </a:duotone>
            <a:extLst>
              <a:ext uri="{28A0092B-C50C-407E-A947-70E740481C1C}">
                <a14:useLocalDpi xmlns:a14="http://schemas.microsoft.com/office/drawing/2010/main" val="0"/>
              </a:ext>
            </a:extLst>
          </a:blip>
          <a:srcRect l="12245" t="28465" r="12074" b="9653"/>
          <a:stretch/>
        </p:blipFill>
        <p:spPr>
          <a:xfrm>
            <a:off x="1368713" y="1902193"/>
            <a:ext cx="1009630" cy="1131702"/>
          </a:xfrm>
          <a:prstGeom prst="rect">
            <a:avLst/>
          </a:prstGeom>
          <a:noFill/>
        </p:spPr>
      </p:pic>
      <p:grpSp>
        <p:nvGrpSpPr>
          <p:cNvPr id="23" name="Group 22">
            <a:extLst>
              <a:ext uri="{FF2B5EF4-FFF2-40B4-BE49-F238E27FC236}">
                <a16:creationId xmlns:a16="http://schemas.microsoft.com/office/drawing/2014/main" id="{A000BA30-6970-0A45-A8D6-7AD5D60591DC}"/>
              </a:ext>
            </a:extLst>
          </p:cNvPr>
          <p:cNvGrpSpPr/>
          <p:nvPr/>
        </p:nvGrpSpPr>
        <p:grpSpPr>
          <a:xfrm>
            <a:off x="788823" y="1911570"/>
            <a:ext cx="398480" cy="1122325"/>
            <a:chOff x="2427755" y="704369"/>
            <a:chExt cx="471168" cy="1330234"/>
          </a:xfrm>
        </p:grpSpPr>
        <p:sp>
          <p:nvSpPr>
            <p:cNvPr id="24" name="TextBox 23">
              <a:extLst>
                <a:ext uri="{FF2B5EF4-FFF2-40B4-BE49-F238E27FC236}">
                  <a16:creationId xmlns:a16="http://schemas.microsoft.com/office/drawing/2014/main" id="{B2F89437-1F40-9642-AD0A-8CBF10CF5958}"/>
                </a:ext>
              </a:extLst>
            </p:cNvPr>
            <p:cNvSpPr txBox="1"/>
            <p:nvPr/>
          </p:nvSpPr>
          <p:spPr>
            <a:xfrm rot="16200000">
              <a:off x="2088899" y="1043225"/>
              <a:ext cx="1041632" cy="363920"/>
            </a:xfrm>
            <a:prstGeom prst="rect">
              <a:avLst/>
            </a:prstGeom>
            <a:noFill/>
          </p:spPr>
          <p:txBody>
            <a:bodyPr wrap="square" rtlCol="0">
              <a:spAutoFit/>
            </a:bodyPr>
            <a:lstStyle/>
            <a:p>
              <a:r>
                <a:rPr lang="en-US" sz="1400">
                  <a:latin typeface="Arial" charset="0"/>
                  <a:ea typeface="Arial" charset="0"/>
                  <a:cs typeface="Arial" charset="0"/>
                </a:rPr>
                <a:t>genes</a:t>
              </a:r>
            </a:p>
          </p:txBody>
        </p:sp>
        <p:cxnSp>
          <p:nvCxnSpPr>
            <p:cNvPr id="25" name="Straight Arrow Connector 24">
              <a:extLst>
                <a:ext uri="{FF2B5EF4-FFF2-40B4-BE49-F238E27FC236}">
                  <a16:creationId xmlns:a16="http://schemas.microsoft.com/office/drawing/2014/main" id="{32644C87-A44B-B44E-AB77-97C1501A920F}"/>
                </a:ext>
              </a:extLst>
            </p:cNvPr>
            <p:cNvCxnSpPr/>
            <p:nvPr/>
          </p:nvCxnSpPr>
          <p:spPr>
            <a:xfrm>
              <a:off x="2898923" y="704369"/>
              <a:ext cx="0" cy="1330234"/>
            </a:xfrm>
            <a:prstGeom prst="straightConnector1">
              <a:avLst/>
            </a:prstGeom>
            <a:ln w="19050">
              <a:solidFill>
                <a:schemeClr val="tx1"/>
              </a:solidFill>
              <a:tailEnd type="arrow" w="med" len="sm"/>
            </a:ln>
          </p:spPr>
          <p:style>
            <a:lnRef idx="2">
              <a:schemeClr val="accent1"/>
            </a:lnRef>
            <a:fillRef idx="0">
              <a:schemeClr val="accent1"/>
            </a:fillRef>
            <a:effectRef idx="1">
              <a:schemeClr val="accent1"/>
            </a:effectRef>
            <a:fontRef idx="minor">
              <a:schemeClr val="tx1"/>
            </a:fontRef>
          </p:style>
        </p:cxnSp>
      </p:grpSp>
      <p:sp>
        <p:nvSpPr>
          <p:cNvPr id="26" name="TextBox 25">
            <a:extLst>
              <a:ext uri="{FF2B5EF4-FFF2-40B4-BE49-F238E27FC236}">
                <a16:creationId xmlns:a16="http://schemas.microsoft.com/office/drawing/2014/main" id="{08EF72B4-E136-5948-A2F9-39F8CD521AE7}"/>
              </a:ext>
            </a:extLst>
          </p:cNvPr>
          <p:cNvSpPr txBox="1"/>
          <p:nvPr/>
        </p:nvSpPr>
        <p:spPr>
          <a:xfrm>
            <a:off x="1531690" y="1326882"/>
            <a:ext cx="863452" cy="307777"/>
          </a:xfrm>
          <a:prstGeom prst="rect">
            <a:avLst/>
          </a:prstGeom>
          <a:noFill/>
        </p:spPr>
        <p:txBody>
          <a:bodyPr wrap="square" rtlCol="0">
            <a:spAutoFit/>
          </a:bodyPr>
          <a:lstStyle/>
          <a:p>
            <a:r>
              <a:rPr lang="en-US" sz="1400">
                <a:latin typeface="Arial" charset="0"/>
                <a:ea typeface="Arial" charset="0"/>
                <a:cs typeface="Arial" charset="0"/>
              </a:rPr>
              <a:t>donor</a:t>
            </a:r>
          </a:p>
        </p:txBody>
      </p:sp>
      <p:cxnSp>
        <p:nvCxnSpPr>
          <p:cNvPr id="27" name="Straight Arrow Connector 26">
            <a:extLst>
              <a:ext uri="{FF2B5EF4-FFF2-40B4-BE49-F238E27FC236}">
                <a16:creationId xmlns:a16="http://schemas.microsoft.com/office/drawing/2014/main" id="{45AA1D3B-F01C-6F4B-8BA6-A57631E982AC}"/>
              </a:ext>
            </a:extLst>
          </p:cNvPr>
          <p:cNvCxnSpPr/>
          <p:nvPr/>
        </p:nvCxnSpPr>
        <p:spPr>
          <a:xfrm>
            <a:off x="1368713" y="1685575"/>
            <a:ext cx="1009630" cy="15529"/>
          </a:xfrm>
          <a:prstGeom prst="straightConnector1">
            <a:avLst/>
          </a:prstGeom>
          <a:ln w="19050">
            <a:solidFill>
              <a:schemeClr val="tx1"/>
            </a:solidFill>
            <a:tailEnd type="arrow" w="med" len="sm"/>
          </a:ln>
        </p:spPr>
        <p:style>
          <a:lnRef idx="2">
            <a:schemeClr val="accent1"/>
          </a:lnRef>
          <a:fillRef idx="0">
            <a:schemeClr val="accent1"/>
          </a:fillRef>
          <a:effectRef idx="1">
            <a:schemeClr val="accent1"/>
          </a:effectRef>
          <a:fontRef idx="minor">
            <a:schemeClr val="tx1"/>
          </a:fontRef>
        </p:style>
      </p:cxnSp>
      <p:pic>
        <p:nvPicPr>
          <p:cNvPr id="28" name="Picture 27" descr="Screenshot 2017-09-05 13.51.36.png">
            <a:extLst>
              <a:ext uri="{FF2B5EF4-FFF2-40B4-BE49-F238E27FC236}">
                <a16:creationId xmlns:a16="http://schemas.microsoft.com/office/drawing/2014/main" id="{E6260037-579C-8A43-8AD3-7912BC0CDC2E}"/>
              </a:ext>
            </a:extLst>
          </p:cNvPr>
          <p:cNvPicPr>
            <a:picLocks noChangeAspect="1"/>
          </p:cNvPicPr>
          <p:nvPr/>
        </p:nvPicPr>
        <p:blipFill rotWithShape="1">
          <a:blip r:embed="rId3">
            <a:duotone>
              <a:prstClr val="black"/>
              <a:schemeClr val="accent3">
                <a:tint val="45000"/>
                <a:satMod val="400000"/>
              </a:schemeClr>
            </a:duotone>
            <a:extLst>
              <a:ext uri="{28A0092B-C50C-407E-A947-70E740481C1C}">
                <a14:useLocalDpi xmlns:a14="http://schemas.microsoft.com/office/drawing/2010/main" val="0"/>
              </a:ext>
            </a:extLst>
          </a:blip>
          <a:srcRect l="12245" t="28465" r="12074" b="9653"/>
          <a:stretch/>
        </p:blipFill>
        <p:spPr>
          <a:xfrm>
            <a:off x="1794715" y="2224549"/>
            <a:ext cx="1009629" cy="1131702"/>
          </a:xfrm>
          <a:prstGeom prst="rect">
            <a:avLst/>
          </a:prstGeom>
          <a:noFill/>
        </p:spPr>
      </p:pic>
      <p:sp>
        <p:nvSpPr>
          <p:cNvPr id="29" name="TextBox 28">
            <a:extLst>
              <a:ext uri="{FF2B5EF4-FFF2-40B4-BE49-F238E27FC236}">
                <a16:creationId xmlns:a16="http://schemas.microsoft.com/office/drawing/2014/main" id="{C031A9F1-7457-D44D-BA09-BBBD9C86E654}"/>
              </a:ext>
            </a:extLst>
          </p:cNvPr>
          <p:cNvSpPr txBox="1"/>
          <p:nvPr/>
        </p:nvSpPr>
        <p:spPr>
          <a:xfrm>
            <a:off x="1103698" y="3024778"/>
            <a:ext cx="707245" cy="338554"/>
          </a:xfrm>
          <a:prstGeom prst="rect">
            <a:avLst/>
          </a:prstGeom>
          <a:noFill/>
        </p:spPr>
        <p:txBody>
          <a:bodyPr wrap="none" rtlCol="0">
            <a:spAutoFit/>
          </a:bodyPr>
          <a:lstStyle/>
          <a:p>
            <a:r>
              <a:rPr lang="en-US" sz="1600">
                <a:latin typeface="Arial" charset="0"/>
                <a:ea typeface="Arial" charset="0"/>
                <a:cs typeface="Arial" charset="0"/>
              </a:rPr>
              <a:t>Naive</a:t>
            </a:r>
          </a:p>
        </p:txBody>
      </p:sp>
      <p:sp>
        <p:nvSpPr>
          <p:cNvPr id="30" name="TextBox 29">
            <a:extLst>
              <a:ext uri="{FF2B5EF4-FFF2-40B4-BE49-F238E27FC236}">
                <a16:creationId xmlns:a16="http://schemas.microsoft.com/office/drawing/2014/main" id="{772B728B-79F7-6F4C-BF58-20CF0E479A9D}"/>
              </a:ext>
            </a:extLst>
          </p:cNvPr>
          <p:cNvSpPr txBox="1"/>
          <p:nvPr/>
        </p:nvSpPr>
        <p:spPr>
          <a:xfrm>
            <a:off x="1761026" y="3324006"/>
            <a:ext cx="514885" cy="338554"/>
          </a:xfrm>
          <a:prstGeom prst="rect">
            <a:avLst/>
          </a:prstGeom>
          <a:noFill/>
        </p:spPr>
        <p:txBody>
          <a:bodyPr wrap="none" rtlCol="0">
            <a:spAutoFit/>
          </a:bodyPr>
          <a:lstStyle/>
          <a:p>
            <a:r>
              <a:rPr lang="en-US" sz="1600">
                <a:latin typeface="Arial" charset="0"/>
                <a:ea typeface="Arial" charset="0"/>
                <a:cs typeface="Arial" charset="0"/>
              </a:rPr>
              <a:t>IFN</a:t>
            </a:r>
          </a:p>
        </p:txBody>
      </p:sp>
      <p:pic>
        <p:nvPicPr>
          <p:cNvPr id="31" name="Picture 30" descr="Screenshot 2017-09-05 13.51.36.png">
            <a:extLst>
              <a:ext uri="{FF2B5EF4-FFF2-40B4-BE49-F238E27FC236}">
                <a16:creationId xmlns:a16="http://schemas.microsoft.com/office/drawing/2014/main" id="{F0BF271F-BFED-2D4E-AD25-68F69150867F}"/>
              </a:ext>
            </a:extLst>
          </p:cNvPr>
          <p:cNvPicPr>
            <a:picLocks noChangeAspect="1"/>
          </p:cNvPicPr>
          <p:nvPr/>
        </p:nvPicPr>
        <p:blipFill rotWithShape="1">
          <a:blip r:embed="rId3">
            <a:duotone>
              <a:prstClr val="black"/>
              <a:schemeClr val="accent1">
                <a:tint val="45000"/>
                <a:satMod val="400000"/>
              </a:schemeClr>
            </a:duotone>
            <a:extLst>
              <a:ext uri="{28A0092B-C50C-407E-A947-70E740481C1C}">
                <a14:useLocalDpi xmlns:a14="http://schemas.microsoft.com/office/drawing/2010/main" val="0"/>
              </a:ext>
            </a:extLst>
          </a:blip>
          <a:srcRect l="12245" t="28465" r="12074" b="9653"/>
          <a:stretch/>
        </p:blipFill>
        <p:spPr>
          <a:xfrm>
            <a:off x="2333218" y="2604853"/>
            <a:ext cx="1009629" cy="1131702"/>
          </a:xfrm>
          <a:prstGeom prst="rect">
            <a:avLst/>
          </a:prstGeom>
          <a:noFill/>
        </p:spPr>
      </p:pic>
      <p:pic>
        <p:nvPicPr>
          <p:cNvPr id="32" name="Picture 31" descr="Screenshot 2017-09-05 13.51.36.png">
            <a:extLst>
              <a:ext uri="{FF2B5EF4-FFF2-40B4-BE49-F238E27FC236}">
                <a16:creationId xmlns:a16="http://schemas.microsoft.com/office/drawing/2014/main" id="{F2421EF2-877D-FF48-AC83-85A867A2BD74}"/>
              </a:ext>
            </a:extLst>
          </p:cNvPr>
          <p:cNvPicPr>
            <a:picLocks noChangeAspect="1"/>
          </p:cNvPicPr>
          <p:nvPr/>
        </p:nvPicPr>
        <p:blipFill rotWithShape="1">
          <a:blip r:embed="rId3">
            <a:duotone>
              <a:prstClr val="black"/>
              <a:schemeClr val="accent6">
                <a:tint val="45000"/>
                <a:satMod val="400000"/>
              </a:schemeClr>
            </a:duotone>
            <a:extLst>
              <a:ext uri="{28A0092B-C50C-407E-A947-70E740481C1C}">
                <a14:useLocalDpi xmlns:a14="http://schemas.microsoft.com/office/drawing/2010/main" val="0"/>
              </a:ext>
            </a:extLst>
          </a:blip>
          <a:srcRect l="12245" t="28465" r="12074" b="9653"/>
          <a:stretch/>
        </p:blipFill>
        <p:spPr>
          <a:xfrm>
            <a:off x="2911815" y="3143116"/>
            <a:ext cx="1009630" cy="1131702"/>
          </a:xfrm>
          <a:prstGeom prst="rect">
            <a:avLst/>
          </a:prstGeom>
          <a:noFill/>
        </p:spPr>
      </p:pic>
      <p:sp>
        <p:nvSpPr>
          <p:cNvPr id="33" name="TextBox 32">
            <a:extLst>
              <a:ext uri="{FF2B5EF4-FFF2-40B4-BE49-F238E27FC236}">
                <a16:creationId xmlns:a16="http://schemas.microsoft.com/office/drawing/2014/main" id="{61BABBCB-F305-A842-ACAF-6C5BC5D2E907}"/>
              </a:ext>
            </a:extLst>
          </p:cNvPr>
          <p:cNvSpPr txBox="1"/>
          <p:nvPr/>
        </p:nvSpPr>
        <p:spPr>
          <a:xfrm>
            <a:off x="2911887" y="4367196"/>
            <a:ext cx="570990" cy="584775"/>
          </a:xfrm>
          <a:prstGeom prst="rect">
            <a:avLst/>
          </a:prstGeom>
          <a:noFill/>
        </p:spPr>
        <p:txBody>
          <a:bodyPr wrap="none" rtlCol="0">
            <a:spAutoFit/>
          </a:bodyPr>
          <a:lstStyle/>
          <a:p>
            <a:r>
              <a:rPr lang="en-US" sz="1600">
                <a:latin typeface="Arial" charset="0"/>
                <a:ea typeface="Arial" charset="0"/>
                <a:cs typeface="Arial" charset="0"/>
              </a:rPr>
              <a:t>LPS</a:t>
            </a:r>
          </a:p>
          <a:p>
            <a:r>
              <a:rPr lang="en-US" sz="1600">
                <a:latin typeface="Arial" charset="0"/>
                <a:ea typeface="Arial" charset="0"/>
                <a:cs typeface="Arial" charset="0"/>
              </a:rPr>
              <a:t>24h</a:t>
            </a:r>
          </a:p>
        </p:txBody>
      </p:sp>
      <p:cxnSp>
        <p:nvCxnSpPr>
          <p:cNvPr id="34" name="Straight Arrow Connector 33">
            <a:extLst>
              <a:ext uri="{FF2B5EF4-FFF2-40B4-BE49-F238E27FC236}">
                <a16:creationId xmlns:a16="http://schemas.microsoft.com/office/drawing/2014/main" id="{D82F4857-AEDF-924E-A1C7-79953FD195D8}"/>
              </a:ext>
            </a:extLst>
          </p:cNvPr>
          <p:cNvCxnSpPr/>
          <p:nvPr/>
        </p:nvCxnSpPr>
        <p:spPr>
          <a:xfrm>
            <a:off x="903926" y="3528349"/>
            <a:ext cx="1429292" cy="1286663"/>
          </a:xfrm>
          <a:prstGeom prst="straightConnector1">
            <a:avLst/>
          </a:prstGeom>
          <a:ln w="19050">
            <a:solidFill>
              <a:schemeClr val="tx1"/>
            </a:solidFill>
            <a:tailEnd type="arrow" w="med" len="sm"/>
          </a:ln>
        </p:spPr>
        <p:style>
          <a:lnRef idx="2">
            <a:schemeClr val="accent1"/>
          </a:lnRef>
          <a:fillRef idx="0">
            <a:schemeClr val="accent1"/>
          </a:fillRef>
          <a:effectRef idx="1">
            <a:schemeClr val="accent1"/>
          </a:effectRef>
          <a:fontRef idx="minor">
            <a:schemeClr val="tx1"/>
          </a:fontRef>
        </p:style>
      </p:cxnSp>
      <p:sp>
        <p:nvSpPr>
          <p:cNvPr id="35" name="TextBox 34">
            <a:extLst>
              <a:ext uri="{FF2B5EF4-FFF2-40B4-BE49-F238E27FC236}">
                <a16:creationId xmlns:a16="http://schemas.microsoft.com/office/drawing/2014/main" id="{A7659DB3-4F78-E54D-A543-96257663760B}"/>
              </a:ext>
            </a:extLst>
          </p:cNvPr>
          <p:cNvSpPr txBox="1"/>
          <p:nvPr/>
        </p:nvSpPr>
        <p:spPr>
          <a:xfrm rot="2685337">
            <a:off x="837872" y="4278241"/>
            <a:ext cx="1047901" cy="307777"/>
          </a:xfrm>
          <a:prstGeom prst="rect">
            <a:avLst/>
          </a:prstGeom>
          <a:noFill/>
        </p:spPr>
        <p:txBody>
          <a:bodyPr wrap="square" rtlCol="0">
            <a:spAutoFit/>
          </a:bodyPr>
          <a:lstStyle/>
          <a:p>
            <a:r>
              <a:rPr lang="en-US" sz="1400">
                <a:latin typeface="Arial" charset="0"/>
                <a:ea typeface="Arial" charset="0"/>
                <a:cs typeface="Arial" charset="0"/>
              </a:rPr>
              <a:t>Treatment</a:t>
            </a:r>
          </a:p>
        </p:txBody>
      </p:sp>
      <p:pic>
        <p:nvPicPr>
          <p:cNvPr id="4" name="Picture 3">
            <a:extLst>
              <a:ext uri="{FF2B5EF4-FFF2-40B4-BE49-F238E27FC236}">
                <a16:creationId xmlns:a16="http://schemas.microsoft.com/office/drawing/2014/main" id="{C258470E-33CE-0442-AE91-F1975B15E777}"/>
              </a:ext>
            </a:extLst>
          </p:cNvPr>
          <p:cNvPicPr>
            <a:picLocks noChangeAspect="1"/>
          </p:cNvPicPr>
          <p:nvPr/>
        </p:nvPicPr>
        <p:blipFill>
          <a:blip r:embed="rId4"/>
          <a:stretch>
            <a:fillRect/>
          </a:stretch>
        </p:blipFill>
        <p:spPr>
          <a:xfrm rot="16200000">
            <a:off x="3566429" y="2167991"/>
            <a:ext cx="3112043" cy="1244817"/>
          </a:xfrm>
          <a:prstGeom prst="rect">
            <a:avLst/>
          </a:prstGeom>
        </p:spPr>
      </p:pic>
      <p:sp>
        <p:nvSpPr>
          <p:cNvPr id="131" name="TextBox 130">
            <a:extLst>
              <a:ext uri="{FF2B5EF4-FFF2-40B4-BE49-F238E27FC236}">
                <a16:creationId xmlns:a16="http://schemas.microsoft.com/office/drawing/2014/main" id="{D4615588-4F54-9445-8827-A711C789A350}"/>
              </a:ext>
            </a:extLst>
          </p:cNvPr>
          <p:cNvSpPr txBox="1"/>
          <p:nvPr/>
        </p:nvSpPr>
        <p:spPr>
          <a:xfrm>
            <a:off x="2304583" y="3736555"/>
            <a:ext cx="570990" cy="584775"/>
          </a:xfrm>
          <a:prstGeom prst="rect">
            <a:avLst/>
          </a:prstGeom>
          <a:noFill/>
        </p:spPr>
        <p:txBody>
          <a:bodyPr wrap="none" rtlCol="0">
            <a:spAutoFit/>
          </a:bodyPr>
          <a:lstStyle/>
          <a:p>
            <a:r>
              <a:rPr lang="en-US" sz="1600">
                <a:latin typeface="Arial" charset="0"/>
                <a:ea typeface="Arial" charset="0"/>
                <a:cs typeface="Arial" charset="0"/>
              </a:rPr>
              <a:t>LPS</a:t>
            </a:r>
          </a:p>
          <a:p>
            <a:r>
              <a:rPr lang="en-US" sz="1600">
                <a:latin typeface="Arial" charset="0"/>
                <a:ea typeface="Arial" charset="0"/>
                <a:cs typeface="Arial" charset="0"/>
              </a:rPr>
              <a:t>2h</a:t>
            </a:r>
          </a:p>
        </p:txBody>
      </p:sp>
      <p:cxnSp>
        <p:nvCxnSpPr>
          <p:cNvPr id="21" name="Straight Connector 20">
            <a:extLst>
              <a:ext uri="{FF2B5EF4-FFF2-40B4-BE49-F238E27FC236}">
                <a16:creationId xmlns:a16="http://schemas.microsoft.com/office/drawing/2014/main" id="{524EDD0C-A87F-874C-9719-FD69DD7DA966}"/>
              </a:ext>
            </a:extLst>
          </p:cNvPr>
          <p:cNvCxnSpPr/>
          <p:nvPr/>
        </p:nvCxnSpPr>
        <p:spPr>
          <a:xfrm>
            <a:off x="5872737" y="2542362"/>
            <a:ext cx="158097" cy="0"/>
          </a:xfrm>
          <a:prstGeom prst="line">
            <a:avLst/>
          </a:prstGeom>
          <a:effectLst/>
        </p:spPr>
        <p:style>
          <a:lnRef idx="2">
            <a:schemeClr val="dk1"/>
          </a:lnRef>
          <a:fillRef idx="0">
            <a:schemeClr val="dk1"/>
          </a:fillRef>
          <a:effectRef idx="1">
            <a:schemeClr val="dk1"/>
          </a:effectRef>
          <a:fontRef idx="minor">
            <a:schemeClr val="tx1"/>
          </a:fontRef>
        </p:style>
      </p:cxnSp>
      <p:cxnSp>
        <p:nvCxnSpPr>
          <p:cNvPr id="36" name="Straight Connector 35">
            <a:extLst>
              <a:ext uri="{FF2B5EF4-FFF2-40B4-BE49-F238E27FC236}">
                <a16:creationId xmlns:a16="http://schemas.microsoft.com/office/drawing/2014/main" id="{A0CACEC5-948F-1142-A9F2-06F8EA63690C}"/>
              </a:ext>
            </a:extLst>
          </p:cNvPr>
          <p:cNvCxnSpPr/>
          <p:nvPr/>
        </p:nvCxnSpPr>
        <p:spPr>
          <a:xfrm>
            <a:off x="5872737" y="2590284"/>
            <a:ext cx="158097" cy="0"/>
          </a:xfrm>
          <a:prstGeom prst="line">
            <a:avLst/>
          </a:prstGeom>
          <a:effectLst/>
        </p:spPr>
        <p:style>
          <a:lnRef idx="2">
            <a:schemeClr val="dk1"/>
          </a:lnRef>
          <a:fillRef idx="0">
            <a:schemeClr val="dk1"/>
          </a:fillRef>
          <a:effectRef idx="1">
            <a:schemeClr val="dk1"/>
          </a:effectRef>
          <a:fontRef idx="minor">
            <a:schemeClr val="tx1"/>
          </a:fontRef>
        </p:style>
      </p:cxnSp>
      <p:sp>
        <p:nvSpPr>
          <p:cNvPr id="39" name="Rectangle 38">
            <a:extLst>
              <a:ext uri="{FF2B5EF4-FFF2-40B4-BE49-F238E27FC236}">
                <a16:creationId xmlns:a16="http://schemas.microsoft.com/office/drawing/2014/main" id="{216DB4E8-3D8A-5341-9264-3CA281875F0A}"/>
              </a:ext>
            </a:extLst>
          </p:cNvPr>
          <p:cNvSpPr/>
          <p:nvPr/>
        </p:nvSpPr>
        <p:spPr>
          <a:xfrm rot="1834659">
            <a:off x="6549987" y="2456721"/>
            <a:ext cx="67021" cy="54839"/>
          </a:xfrm>
          <a:prstGeom prst="rect">
            <a:avLst/>
          </a:prstGeom>
          <a:solidFill>
            <a:schemeClr val="accent4">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a:p>
        </p:txBody>
      </p:sp>
      <p:sp>
        <p:nvSpPr>
          <p:cNvPr id="40" name="Rectangle 39">
            <a:extLst>
              <a:ext uri="{FF2B5EF4-FFF2-40B4-BE49-F238E27FC236}">
                <a16:creationId xmlns:a16="http://schemas.microsoft.com/office/drawing/2014/main" id="{797563F1-338B-CB41-9801-7876B9157E85}"/>
              </a:ext>
            </a:extLst>
          </p:cNvPr>
          <p:cNvSpPr/>
          <p:nvPr/>
        </p:nvSpPr>
        <p:spPr>
          <a:xfrm rot="1834659">
            <a:off x="6584093" y="2409536"/>
            <a:ext cx="67021" cy="54839"/>
          </a:xfrm>
          <a:prstGeom prst="rect">
            <a:avLst/>
          </a:prstGeom>
          <a:solidFill>
            <a:schemeClr val="accent4">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a:p>
        </p:txBody>
      </p:sp>
      <p:sp>
        <p:nvSpPr>
          <p:cNvPr id="41" name="Rectangle 40">
            <a:extLst>
              <a:ext uri="{FF2B5EF4-FFF2-40B4-BE49-F238E27FC236}">
                <a16:creationId xmlns:a16="http://schemas.microsoft.com/office/drawing/2014/main" id="{3AD3F252-641F-A248-9A18-2C571FB3C9BC}"/>
              </a:ext>
            </a:extLst>
          </p:cNvPr>
          <p:cNvSpPr/>
          <p:nvPr/>
        </p:nvSpPr>
        <p:spPr>
          <a:xfrm rot="1834659">
            <a:off x="6618198" y="2363070"/>
            <a:ext cx="67021" cy="54839"/>
          </a:xfrm>
          <a:prstGeom prst="rect">
            <a:avLst/>
          </a:prstGeom>
          <a:solidFill>
            <a:schemeClr val="accent4">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a:p>
        </p:txBody>
      </p:sp>
      <p:sp>
        <p:nvSpPr>
          <p:cNvPr id="42" name="Rectangle 41">
            <a:extLst>
              <a:ext uri="{FF2B5EF4-FFF2-40B4-BE49-F238E27FC236}">
                <a16:creationId xmlns:a16="http://schemas.microsoft.com/office/drawing/2014/main" id="{06E142A9-35D5-0C45-9620-771CE14A9890}"/>
              </a:ext>
            </a:extLst>
          </p:cNvPr>
          <p:cNvSpPr/>
          <p:nvPr/>
        </p:nvSpPr>
        <p:spPr>
          <a:xfrm rot="1834659">
            <a:off x="6652303" y="2316400"/>
            <a:ext cx="67021" cy="54839"/>
          </a:xfrm>
          <a:prstGeom prst="rect">
            <a:avLst/>
          </a:prstGeom>
          <a:solidFill>
            <a:schemeClr val="accent4">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a:p>
        </p:txBody>
      </p:sp>
      <p:sp>
        <p:nvSpPr>
          <p:cNvPr id="43" name="Rectangle 42">
            <a:extLst>
              <a:ext uri="{FF2B5EF4-FFF2-40B4-BE49-F238E27FC236}">
                <a16:creationId xmlns:a16="http://schemas.microsoft.com/office/drawing/2014/main" id="{B52BD9AA-3DA7-4B4C-AAA1-B6274B0E56BB}"/>
              </a:ext>
            </a:extLst>
          </p:cNvPr>
          <p:cNvSpPr/>
          <p:nvPr/>
        </p:nvSpPr>
        <p:spPr>
          <a:xfrm rot="5400000">
            <a:off x="6647812" y="2543237"/>
            <a:ext cx="54728" cy="67157"/>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a:p>
        </p:txBody>
      </p:sp>
      <p:sp>
        <p:nvSpPr>
          <p:cNvPr id="44" name="Rectangle 43">
            <a:extLst>
              <a:ext uri="{FF2B5EF4-FFF2-40B4-BE49-F238E27FC236}">
                <a16:creationId xmlns:a16="http://schemas.microsoft.com/office/drawing/2014/main" id="{4B33763B-DAFD-8B4B-9A4B-95AE115849BE}"/>
              </a:ext>
            </a:extLst>
          </p:cNvPr>
          <p:cNvSpPr/>
          <p:nvPr/>
        </p:nvSpPr>
        <p:spPr>
          <a:xfrm rot="5400000">
            <a:off x="6712998" y="2543237"/>
            <a:ext cx="54728" cy="67157"/>
          </a:xfrm>
          <a:prstGeom prst="rect">
            <a:avLst/>
          </a:prstGeom>
          <a:solidFill>
            <a:schemeClr val="tx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a:p>
        </p:txBody>
      </p:sp>
      <p:sp>
        <p:nvSpPr>
          <p:cNvPr id="45" name="Rectangle 44">
            <a:extLst>
              <a:ext uri="{FF2B5EF4-FFF2-40B4-BE49-F238E27FC236}">
                <a16:creationId xmlns:a16="http://schemas.microsoft.com/office/drawing/2014/main" id="{CF13C6C1-E44D-FE45-BCF7-B3EEEB457C56}"/>
              </a:ext>
            </a:extLst>
          </p:cNvPr>
          <p:cNvSpPr/>
          <p:nvPr/>
        </p:nvSpPr>
        <p:spPr>
          <a:xfrm rot="5400000">
            <a:off x="6779186" y="2543237"/>
            <a:ext cx="54728" cy="67157"/>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a:p>
        </p:txBody>
      </p:sp>
      <p:sp>
        <p:nvSpPr>
          <p:cNvPr id="46" name="Rectangle 45">
            <a:extLst>
              <a:ext uri="{FF2B5EF4-FFF2-40B4-BE49-F238E27FC236}">
                <a16:creationId xmlns:a16="http://schemas.microsoft.com/office/drawing/2014/main" id="{AE494811-2D00-7144-A71F-1FB1D374B035}"/>
              </a:ext>
            </a:extLst>
          </p:cNvPr>
          <p:cNvSpPr/>
          <p:nvPr/>
        </p:nvSpPr>
        <p:spPr>
          <a:xfrm rot="5400000">
            <a:off x="6846374" y="2543237"/>
            <a:ext cx="54728" cy="67157"/>
          </a:xfrm>
          <a:prstGeom prst="rect">
            <a:avLst/>
          </a:prstGeom>
          <a:solidFill>
            <a:schemeClr val="tx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a:p>
        </p:txBody>
      </p:sp>
      <p:sp>
        <p:nvSpPr>
          <p:cNvPr id="47" name="Rectangle 46">
            <a:extLst>
              <a:ext uri="{FF2B5EF4-FFF2-40B4-BE49-F238E27FC236}">
                <a16:creationId xmlns:a16="http://schemas.microsoft.com/office/drawing/2014/main" id="{8156C393-0C8D-A549-871F-659A95C41874}"/>
              </a:ext>
            </a:extLst>
          </p:cNvPr>
          <p:cNvSpPr/>
          <p:nvPr/>
        </p:nvSpPr>
        <p:spPr>
          <a:xfrm rot="5400000">
            <a:off x="6912592" y="2543237"/>
            <a:ext cx="54728" cy="67157"/>
          </a:xfrm>
          <a:prstGeom prst="rect">
            <a:avLst/>
          </a:prstGeom>
          <a:solidFill>
            <a:schemeClr val="tx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a:p>
        </p:txBody>
      </p:sp>
      <p:sp>
        <p:nvSpPr>
          <p:cNvPr id="48" name="Rectangle 47">
            <a:extLst>
              <a:ext uri="{FF2B5EF4-FFF2-40B4-BE49-F238E27FC236}">
                <a16:creationId xmlns:a16="http://schemas.microsoft.com/office/drawing/2014/main" id="{B83BEF0A-104A-1A43-878C-2B6C69B4837C}"/>
              </a:ext>
            </a:extLst>
          </p:cNvPr>
          <p:cNvSpPr/>
          <p:nvPr/>
        </p:nvSpPr>
        <p:spPr>
          <a:xfrm rot="5400000">
            <a:off x="6979750" y="2543237"/>
            <a:ext cx="54728" cy="67157"/>
          </a:xfrm>
          <a:prstGeom prst="rect">
            <a:avLst/>
          </a:prstGeom>
          <a:solidFill>
            <a:schemeClr val="bg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a:p>
        </p:txBody>
      </p:sp>
      <p:sp>
        <p:nvSpPr>
          <p:cNvPr id="49" name="Rectangle 48">
            <a:extLst>
              <a:ext uri="{FF2B5EF4-FFF2-40B4-BE49-F238E27FC236}">
                <a16:creationId xmlns:a16="http://schemas.microsoft.com/office/drawing/2014/main" id="{4D80E862-F37A-1446-A41E-513E9DBF37F2}"/>
              </a:ext>
            </a:extLst>
          </p:cNvPr>
          <p:cNvSpPr/>
          <p:nvPr/>
        </p:nvSpPr>
        <p:spPr>
          <a:xfrm rot="5400000">
            <a:off x="6533617" y="2570601"/>
            <a:ext cx="54728" cy="67157"/>
          </a:xfrm>
          <a:prstGeom prst="rect">
            <a:avLst/>
          </a:prstGeom>
          <a:solidFill>
            <a:schemeClr val="tx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a:p>
        </p:txBody>
      </p:sp>
      <p:sp>
        <p:nvSpPr>
          <p:cNvPr id="50" name="Rectangle 49">
            <a:extLst>
              <a:ext uri="{FF2B5EF4-FFF2-40B4-BE49-F238E27FC236}">
                <a16:creationId xmlns:a16="http://schemas.microsoft.com/office/drawing/2014/main" id="{BB6F501D-7006-9A42-8B05-FF7E26AE4851}"/>
              </a:ext>
            </a:extLst>
          </p:cNvPr>
          <p:cNvSpPr/>
          <p:nvPr/>
        </p:nvSpPr>
        <p:spPr>
          <a:xfrm rot="5400000">
            <a:off x="6533617" y="2622478"/>
            <a:ext cx="54728" cy="67157"/>
          </a:xfrm>
          <a:prstGeom prst="rect">
            <a:avLst/>
          </a:prstGeom>
          <a:solidFill>
            <a:schemeClr val="tx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a:p>
        </p:txBody>
      </p:sp>
      <p:sp>
        <p:nvSpPr>
          <p:cNvPr id="51" name="Rectangle 50">
            <a:extLst>
              <a:ext uri="{FF2B5EF4-FFF2-40B4-BE49-F238E27FC236}">
                <a16:creationId xmlns:a16="http://schemas.microsoft.com/office/drawing/2014/main" id="{A433FF92-3C5B-D240-B84B-4A3336196E36}"/>
              </a:ext>
            </a:extLst>
          </p:cNvPr>
          <p:cNvSpPr/>
          <p:nvPr/>
        </p:nvSpPr>
        <p:spPr>
          <a:xfrm rot="5400000">
            <a:off x="6533617" y="2674354"/>
            <a:ext cx="54728" cy="67157"/>
          </a:xfrm>
          <a:prstGeom prst="rect">
            <a:avLst/>
          </a:prstGeom>
          <a:solidFill>
            <a:schemeClr val="accent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a:p>
        </p:txBody>
      </p:sp>
      <p:sp>
        <p:nvSpPr>
          <p:cNvPr id="52" name="Rectangle 51">
            <a:extLst>
              <a:ext uri="{FF2B5EF4-FFF2-40B4-BE49-F238E27FC236}">
                <a16:creationId xmlns:a16="http://schemas.microsoft.com/office/drawing/2014/main" id="{E0ED13A8-1054-7C46-A7E2-587D6441169D}"/>
              </a:ext>
            </a:extLst>
          </p:cNvPr>
          <p:cNvSpPr/>
          <p:nvPr/>
        </p:nvSpPr>
        <p:spPr>
          <a:xfrm rot="5400000">
            <a:off x="6534295" y="2726723"/>
            <a:ext cx="54728" cy="67157"/>
          </a:xfrm>
          <a:prstGeom prst="rect">
            <a:avLst/>
          </a:prstGeom>
          <a:solidFill>
            <a:schemeClr val="tx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a:p>
        </p:txBody>
      </p:sp>
      <p:sp>
        <p:nvSpPr>
          <p:cNvPr id="53" name="Rectangle 52">
            <a:extLst>
              <a:ext uri="{FF2B5EF4-FFF2-40B4-BE49-F238E27FC236}">
                <a16:creationId xmlns:a16="http://schemas.microsoft.com/office/drawing/2014/main" id="{869D6AF3-75D3-1A47-ACF3-D9D115E1E387}"/>
              </a:ext>
            </a:extLst>
          </p:cNvPr>
          <p:cNvSpPr/>
          <p:nvPr/>
        </p:nvSpPr>
        <p:spPr>
          <a:xfrm rot="5400000">
            <a:off x="6533617" y="2778107"/>
            <a:ext cx="54728" cy="67157"/>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a:p>
        </p:txBody>
      </p:sp>
      <p:sp>
        <p:nvSpPr>
          <p:cNvPr id="54" name="Rectangle 53">
            <a:extLst>
              <a:ext uri="{FF2B5EF4-FFF2-40B4-BE49-F238E27FC236}">
                <a16:creationId xmlns:a16="http://schemas.microsoft.com/office/drawing/2014/main" id="{1E98DF64-0497-2C4D-8523-0667A1213720}"/>
              </a:ext>
            </a:extLst>
          </p:cNvPr>
          <p:cNvSpPr/>
          <p:nvPr/>
        </p:nvSpPr>
        <p:spPr>
          <a:xfrm rot="5400000">
            <a:off x="6534780" y="2830476"/>
            <a:ext cx="54728" cy="67157"/>
          </a:xfrm>
          <a:prstGeom prst="rect">
            <a:avLst/>
          </a:prstGeom>
          <a:solidFill>
            <a:schemeClr val="accent1">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a:p>
        </p:txBody>
      </p:sp>
      <p:sp>
        <p:nvSpPr>
          <p:cNvPr id="55" name="Rectangle 54">
            <a:extLst>
              <a:ext uri="{FF2B5EF4-FFF2-40B4-BE49-F238E27FC236}">
                <a16:creationId xmlns:a16="http://schemas.microsoft.com/office/drawing/2014/main" id="{C54548E0-5052-244E-868E-59AA80D46BAF}"/>
              </a:ext>
            </a:extLst>
          </p:cNvPr>
          <p:cNvSpPr/>
          <p:nvPr/>
        </p:nvSpPr>
        <p:spPr>
          <a:xfrm rot="1834659">
            <a:off x="8398176" y="2454003"/>
            <a:ext cx="67021" cy="54839"/>
          </a:xfrm>
          <a:prstGeom prst="rect">
            <a:avLst/>
          </a:prstGeom>
          <a:solidFill>
            <a:schemeClr val="accent4">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a:p>
        </p:txBody>
      </p:sp>
      <p:sp>
        <p:nvSpPr>
          <p:cNvPr id="56" name="Rectangle 55">
            <a:extLst>
              <a:ext uri="{FF2B5EF4-FFF2-40B4-BE49-F238E27FC236}">
                <a16:creationId xmlns:a16="http://schemas.microsoft.com/office/drawing/2014/main" id="{AF111A38-CE66-5B45-819F-5F89482A7AC6}"/>
              </a:ext>
            </a:extLst>
          </p:cNvPr>
          <p:cNvSpPr/>
          <p:nvPr/>
        </p:nvSpPr>
        <p:spPr>
          <a:xfrm rot="1834659">
            <a:off x="8432282" y="2406819"/>
            <a:ext cx="67021" cy="54839"/>
          </a:xfrm>
          <a:prstGeom prst="rect">
            <a:avLst/>
          </a:prstGeom>
          <a:solidFill>
            <a:schemeClr val="accent4">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a:p>
        </p:txBody>
      </p:sp>
      <p:sp>
        <p:nvSpPr>
          <p:cNvPr id="57" name="Rectangle 56">
            <a:extLst>
              <a:ext uri="{FF2B5EF4-FFF2-40B4-BE49-F238E27FC236}">
                <a16:creationId xmlns:a16="http://schemas.microsoft.com/office/drawing/2014/main" id="{6F608BEB-B585-6D47-9088-90F43DF35F0E}"/>
              </a:ext>
            </a:extLst>
          </p:cNvPr>
          <p:cNvSpPr/>
          <p:nvPr/>
        </p:nvSpPr>
        <p:spPr>
          <a:xfrm rot="1834659">
            <a:off x="8466387" y="2360352"/>
            <a:ext cx="67021" cy="54839"/>
          </a:xfrm>
          <a:prstGeom prst="rect">
            <a:avLst/>
          </a:prstGeom>
          <a:solidFill>
            <a:schemeClr val="accent4">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a:p>
        </p:txBody>
      </p:sp>
      <p:sp>
        <p:nvSpPr>
          <p:cNvPr id="58" name="Rectangle 57">
            <a:extLst>
              <a:ext uri="{FF2B5EF4-FFF2-40B4-BE49-F238E27FC236}">
                <a16:creationId xmlns:a16="http://schemas.microsoft.com/office/drawing/2014/main" id="{FD10B1B0-FE74-D244-9469-10FAE09F83E5}"/>
              </a:ext>
            </a:extLst>
          </p:cNvPr>
          <p:cNvSpPr/>
          <p:nvPr/>
        </p:nvSpPr>
        <p:spPr>
          <a:xfrm rot="1834659">
            <a:off x="8500492" y="2313683"/>
            <a:ext cx="67021" cy="54839"/>
          </a:xfrm>
          <a:prstGeom prst="rect">
            <a:avLst/>
          </a:prstGeom>
          <a:solidFill>
            <a:schemeClr val="accent4">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a:p>
        </p:txBody>
      </p:sp>
      <p:sp>
        <p:nvSpPr>
          <p:cNvPr id="59" name="Rectangle 58">
            <a:extLst>
              <a:ext uri="{FF2B5EF4-FFF2-40B4-BE49-F238E27FC236}">
                <a16:creationId xmlns:a16="http://schemas.microsoft.com/office/drawing/2014/main" id="{69947141-0657-1C48-A37D-0707FFE69425}"/>
              </a:ext>
            </a:extLst>
          </p:cNvPr>
          <p:cNvSpPr/>
          <p:nvPr/>
        </p:nvSpPr>
        <p:spPr>
          <a:xfrm rot="5400000">
            <a:off x="8496001" y="2540519"/>
            <a:ext cx="54728" cy="67157"/>
          </a:xfrm>
          <a:prstGeom prst="rect">
            <a:avLst/>
          </a:prstGeom>
          <a:solidFill>
            <a:schemeClr val="tx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a:p>
        </p:txBody>
      </p:sp>
      <p:sp>
        <p:nvSpPr>
          <p:cNvPr id="60" name="Rectangle 59">
            <a:extLst>
              <a:ext uri="{FF2B5EF4-FFF2-40B4-BE49-F238E27FC236}">
                <a16:creationId xmlns:a16="http://schemas.microsoft.com/office/drawing/2014/main" id="{F69F67B7-A0E2-D449-B688-8EEA3BD177FB}"/>
              </a:ext>
            </a:extLst>
          </p:cNvPr>
          <p:cNvSpPr/>
          <p:nvPr/>
        </p:nvSpPr>
        <p:spPr>
          <a:xfrm rot="5400000">
            <a:off x="8561187" y="2540520"/>
            <a:ext cx="54728" cy="67157"/>
          </a:xfrm>
          <a:prstGeom prst="rect">
            <a:avLst/>
          </a:prstGeom>
          <a:solidFill>
            <a:schemeClr val="tx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a:p>
        </p:txBody>
      </p:sp>
      <p:sp>
        <p:nvSpPr>
          <p:cNvPr id="61" name="Rectangle 60">
            <a:extLst>
              <a:ext uri="{FF2B5EF4-FFF2-40B4-BE49-F238E27FC236}">
                <a16:creationId xmlns:a16="http://schemas.microsoft.com/office/drawing/2014/main" id="{D18AD328-092B-5144-B334-8B47165AA655}"/>
              </a:ext>
            </a:extLst>
          </p:cNvPr>
          <p:cNvSpPr/>
          <p:nvPr/>
        </p:nvSpPr>
        <p:spPr>
          <a:xfrm rot="5400000">
            <a:off x="8627374" y="2540520"/>
            <a:ext cx="54728" cy="67157"/>
          </a:xfrm>
          <a:prstGeom prst="rect">
            <a:avLst/>
          </a:prstGeom>
          <a:solidFill>
            <a:schemeClr val="tx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a:p>
        </p:txBody>
      </p:sp>
      <p:sp>
        <p:nvSpPr>
          <p:cNvPr id="62" name="Rectangle 61">
            <a:extLst>
              <a:ext uri="{FF2B5EF4-FFF2-40B4-BE49-F238E27FC236}">
                <a16:creationId xmlns:a16="http://schemas.microsoft.com/office/drawing/2014/main" id="{B341FA9E-B980-BD44-9C99-54083012942A}"/>
              </a:ext>
            </a:extLst>
          </p:cNvPr>
          <p:cNvSpPr/>
          <p:nvPr/>
        </p:nvSpPr>
        <p:spPr>
          <a:xfrm rot="5400000">
            <a:off x="8694563" y="2540520"/>
            <a:ext cx="54728" cy="67157"/>
          </a:xfrm>
          <a:prstGeom prst="rect">
            <a:avLst/>
          </a:prstGeom>
          <a:solidFill>
            <a:schemeClr val="tx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a:p>
        </p:txBody>
      </p:sp>
      <p:sp>
        <p:nvSpPr>
          <p:cNvPr id="63" name="Rectangle 62">
            <a:extLst>
              <a:ext uri="{FF2B5EF4-FFF2-40B4-BE49-F238E27FC236}">
                <a16:creationId xmlns:a16="http://schemas.microsoft.com/office/drawing/2014/main" id="{F569673B-378C-BC42-B698-37B43EB9F93F}"/>
              </a:ext>
            </a:extLst>
          </p:cNvPr>
          <p:cNvSpPr/>
          <p:nvPr/>
        </p:nvSpPr>
        <p:spPr>
          <a:xfrm rot="5400000">
            <a:off x="8760781" y="2540520"/>
            <a:ext cx="54728" cy="67157"/>
          </a:xfrm>
          <a:prstGeom prst="rect">
            <a:avLst/>
          </a:prstGeom>
          <a:solidFill>
            <a:schemeClr val="bg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a:p>
        </p:txBody>
      </p:sp>
      <p:sp>
        <p:nvSpPr>
          <p:cNvPr id="64" name="Rectangle 63">
            <a:extLst>
              <a:ext uri="{FF2B5EF4-FFF2-40B4-BE49-F238E27FC236}">
                <a16:creationId xmlns:a16="http://schemas.microsoft.com/office/drawing/2014/main" id="{A50F1CE7-9103-B54F-836E-C19B79F85609}"/>
              </a:ext>
            </a:extLst>
          </p:cNvPr>
          <p:cNvSpPr/>
          <p:nvPr/>
        </p:nvSpPr>
        <p:spPr>
          <a:xfrm rot="5400000">
            <a:off x="8827939" y="2540520"/>
            <a:ext cx="54728" cy="67157"/>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a:p>
        </p:txBody>
      </p:sp>
      <p:sp>
        <p:nvSpPr>
          <p:cNvPr id="65" name="Rectangle 64">
            <a:extLst>
              <a:ext uri="{FF2B5EF4-FFF2-40B4-BE49-F238E27FC236}">
                <a16:creationId xmlns:a16="http://schemas.microsoft.com/office/drawing/2014/main" id="{58B003F6-1B37-6142-905F-CD120A3CE3C1}"/>
              </a:ext>
            </a:extLst>
          </p:cNvPr>
          <p:cNvSpPr/>
          <p:nvPr/>
        </p:nvSpPr>
        <p:spPr>
          <a:xfrm rot="5400000">
            <a:off x="8381806" y="2567884"/>
            <a:ext cx="54728" cy="67157"/>
          </a:xfrm>
          <a:prstGeom prst="rect">
            <a:avLst/>
          </a:prstGeom>
          <a:solidFill>
            <a:schemeClr val="tx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a:p>
        </p:txBody>
      </p:sp>
      <p:sp>
        <p:nvSpPr>
          <p:cNvPr id="66" name="Rectangle 65">
            <a:extLst>
              <a:ext uri="{FF2B5EF4-FFF2-40B4-BE49-F238E27FC236}">
                <a16:creationId xmlns:a16="http://schemas.microsoft.com/office/drawing/2014/main" id="{6F8B82CA-92DD-0F42-B969-12DA0DC03965}"/>
              </a:ext>
            </a:extLst>
          </p:cNvPr>
          <p:cNvSpPr/>
          <p:nvPr/>
        </p:nvSpPr>
        <p:spPr>
          <a:xfrm rot="5400000">
            <a:off x="8381806" y="2619760"/>
            <a:ext cx="54728" cy="67157"/>
          </a:xfrm>
          <a:prstGeom prst="rect">
            <a:avLst/>
          </a:prstGeom>
          <a:solidFill>
            <a:schemeClr val="accent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a:p>
        </p:txBody>
      </p:sp>
      <p:sp>
        <p:nvSpPr>
          <p:cNvPr id="67" name="Rectangle 66">
            <a:extLst>
              <a:ext uri="{FF2B5EF4-FFF2-40B4-BE49-F238E27FC236}">
                <a16:creationId xmlns:a16="http://schemas.microsoft.com/office/drawing/2014/main" id="{C0806BF7-8F10-2842-ACB1-62A6CB80AFA3}"/>
              </a:ext>
            </a:extLst>
          </p:cNvPr>
          <p:cNvSpPr/>
          <p:nvPr/>
        </p:nvSpPr>
        <p:spPr>
          <a:xfrm rot="5400000">
            <a:off x="8381806" y="2671637"/>
            <a:ext cx="54728" cy="67157"/>
          </a:xfrm>
          <a:prstGeom prst="rect">
            <a:avLst/>
          </a:prstGeom>
          <a:solidFill>
            <a:schemeClr val="tx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a:p>
        </p:txBody>
      </p:sp>
      <p:sp>
        <p:nvSpPr>
          <p:cNvPr id="68" name="Rectangle 67">
            <a:extLst>
              <a:ext uri="{FF2B5EF4-FFF2-40B4-BE49-F238E27FC236}">
                <a16:creationId xmlns:a16="http://schemas.microsoft.com/office/drawing/2014/main" id="{39404ED1-75C9-E841-A175-1A2192494815}"/>
              </a:ext>
            </a:extLst>
          </p:cNvPr>
          <p:cNvSpPr/>
          <p:nvPr/>
        </p:nvSpPr>
        <p:spPr>
          <a:xfrm rot="5400000">
            <a:off x="8382484" y="2724006"/>
            <a:ext cx="54728" cy="67157"/>
          </a:xfrm>
          <a:prstGeom prst="rect">
            <a:avLst/>
          </a:prstGeom>
          <a:solidFill>
            <a:schemeClr val="accent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a:p>
        </p:txBody>
      </p:sp>
      <p:sp>
        <p:nvSpPr>
          <p:cNvPr id="69" name="Rectangle 68">
            <a:extLst>
              <a:ext uri="{FF2B5EF4-FFF2-40B4-BE49-F238E27FC236}">
                <a16:creationId xmlns:a16="http://schemas.microsoft.com/office/drawing/2014/main" id="{72A33E90-6C40-324D-B2FA-692D17C6E1ED}"/>
              </a:ext>
            </a:extLst>
          </p:cNvPr>
          <p:cNvSpPr/>
          <p:nvPr/>
        </p:nvSpPr>
        <p:spPr>
          <a:xfrm rot="5400000">
            <a:off x="8381806" y="2775389"/>
            <a:ext cx="54728" cy="67157"/>
          </a:xfrm>
          <a:prstGeom prst="rect">
            <a:avLst/>
          </a:prstGeom>
          <a:solidFill>
            <a:schemeClr val="accent1">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a:p>
        </p:txBody>
      </p:sp>
      <p:sp>
        <p:nvSpPr>
          <p:cNvPr id="70" name="Rectangle 69">
            <a:extLst>
              <a:ext uri="{FF2B5EF4-FFF2-40B4-BE49-F238E27FC236}">
                <a16:creationId xmlns:a16="http://schemas.microsoft.com/office/drawing/2014/main" id="{AA1503BF-89C3-9849-91E0-5F1EF29E4B1E}"/>
              </a:ext>
            </a:extLst>
          </p:cNvPr>
          <p:cNvSpPr/>
          <p:nvPr/>
        </p:nvSpPr>
        <p:spPr>
          <a:xfrm rot="5400000">
            <a:off x="8380998" y="2827759"/>
            <a:ext cx="54728" cy="67157"/>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a:p>
        </p:txBody>
      </p:sp>
      <p:cxnSp>
        <p:nvCxnSpPr>
          <p:cNvPr id="71" name="Straight Connector 70">
            <a:extLst>
              <a:ext uri="{FF2B5EF4-FFF2-40B4-BE49-F238E27FC236}">
                <a16:creationId xmlns:a16="http://schemas.microsoft.com/office/drawing/2014/main" id="{03B374AD-F214-5F44-9E27-365B6E6CA44A}"/>
              </a:ext>
            </a:extLst>
          </p:cNvPr>
          <p:cNvCxnSpPr/>
          <p:nvPr/>
        </p:nvCxnSpPr>
        <p:spPr>
          <a:xfrm>
            <a:off x="7111885" y="2575206"/>
            <a:ext cx="158097" cy="0"/>
          </a:xfrm>
          <a:prstGeom prst="line">
            <a:avLst/>
          </a:prstGeom>
          <a:effectLst/>
        </p:spPr>
        <p:style>
          <a:lnRef idx="2">
            <a:schemeClr val="dk1"/>
          </a:lnRef>
          <a:fillRef idx="0">
            <a:schemeClr val="dk1"/>
          </a:fillRef>
          <a:effectRef idx="1">
            <a:schemeClr val="dk1"/>
          </a:effectRef>
          <a:fontRef idx="minor">
            <a:schemeClr val="tx1"/>
          </a:fontRef>
        </p:style>
      </p:cxnSp>
      <p:cxnSp>
        <p:nvCxnSpPr>
          <p:cNvPr id="72" name="Straight Connector 71">
            <a:extLst>
              <a:ext uri="{FF2B5EF4-FFF2-40B4-BE49-F238E27FC236}">
                <a16:creationId xmlns:a16="http://schemas.microsoft.com/office/drawing/2014/main" id="{0613FF6C-E101-D84A-9E47-8A651CCE9268}"/>
              </a:ext>
            </a:extLst>
          </p:cNvPr>
          <p:cNvCxnSpPr>
            <a:cxnSpLocks/>
          </p:cNvCxnSpPr>
          <p:nvPr/>
        </p:nvCxnSpPr>
        <p:spPr>
          <a:xfrm rot="5400000">
            <a:off x="7132052" y="2575206"/>
            <a:ext cx="129098" cy="0"/>
          </a:xfrm>
          <a:prstGeom prst="line">
            <a:avLst/>
          </a:prstGeom>
          <a:effectLst/>
        </p:spPr>
        <p:style>
          <a:lnRef idx="2">
            <a:schemeClr val="dk1"/>
          </a:lnRef>
          <a:fillRef idx="0">
            <a:schemeClr val="dk1"/>
          </a:fillRef>
          <a:effectRef idx="1">
            <a:schemeClr val="dk1"/>
          </a:effectRef>
          <a:fontRef idx="minor">
            <a:schemeClr val="tx1"/>
          </a:fontRef>
        </p:style>
      </p:cxnSp>
      <p:cxnSp>
        <p:nvCxnSpPr>
          <p:cNvPr id="73" name="Straight Connector 72">
            <a:extLst>
              <a:ext uri="{FF2B5EF4-FFF2-40B4-BE49-F238E27FC236}">
                <a16:creationId xmlns:a16="http://schemas.microsoft.com/office/drawing/2014/main" id="{325265A5-F1BC-AB4C-AD25-270899B28540}"/>
              </a:ext>
            </a:extLst>
          </p:cNvPr>
          <p:cNvCxnSpPr/>
          <p:nvPr/>
        </p:nvCxnSpPr>
        <p:spPr>
          <a:xfrm>
            <a:off x="7948346" y="2575206"/>
            <a:ext cx="158097" cy="0"/>
          </a:xfrm>
          <a:prstGeom prst="line">
            <a:avLst/>
          </a:prstGeom>
          <a:effectLst/>
        </p:spPr>
        <p:style>
          <a:lnRef idx="2">
            <a:schemeClr val="dk1"/>
          </a:lnRef>
          <a:fillRef idx="0">
            <a:schemeClr val="dk1"/>
          </a:fillRef>
          <a:effectRef idx="1">
            <a:schemeClr val="dk1"/>
          </a:effectRef>
          <a:fontRef idx="minor">
            <a:schemeClr val="tx1"/>
          </a:fontRef>
        </p:style>
      </p:cxnSp>
      <p:cxnSp>
        <p:nvCxnSpPr>
          <p:cNvPr id="74" name="Straight Connector 73">
            <a:extLst>
              <a:ext uri="{FF2B5EF4-FFF2-40B4-BE49-F238E27FC236}">
                <a16:creationId xmlns:a16="http://schemas.microsoft.com/office/drawing/2014/main" id="{539648DE-82DE-C342-806F-1414138460FC}"/>
              </a:ext>
            </a:extLst>
          </p:cNvPr>
          <p:cNvCxnSpPr>
            <a:cxnSpLocks/>
          </p:cNvCxnSpPr>
          <p:nvPr/>
        </p:nvCxnSpPr>
        <p:spPr>
          <a:xfrm rot="5400000">
            <a:off x="7968513" y="2575206"/>
            <a:ext cx="129098" cy="0"/>
          </a:xfrm>
          <a:prstGeom prst="line">
            <a:avLst/>
          </a:prstGeom>
          <a:effectLst/>
        </p:spPr>
        <p:style>
          <a:lnRef idx="2">
            <a:schemeClr val="dk1"/>
          </a:lnRef>
          <a:fillRef idx="0">
            <a:schemeClr val="dk1"/>
          </a:fillRef>
          <a:effectRef idx="1">
            <a:schemeClr val="dk1"/>
          </a:effectRef>
          <a:fontRef idx="minor">
            <a:schemeClr val="tx1"/>
          </a:fontRef>
        </p:style>
      </p:cxnSp>
      <p:sp>
        <p:nvSpPr>
          <p:cNvPr id="75" name="Oval 74">
            <a:extLst>
              <a:ext uri="{FF2B5EF4-FFF2-40B4-BE49-F238E27FC236}">
                <a16:creationId xmlns:a16="http://schemas.microsoft.com/office/drawing/2014/main" id="{9DADA608-CDE9-1A4B-8BA0-1B52128B3122}"/>
              </a:ext>
            </a:extLst>
          </p:cNvPr>
          <p:cNvSpPr/>
          <p:nvPr/>
        </p:nvSpPr>
        <p:spPr>
          <a:xfrm>
            <a:off x="7392069" y="2552401"/>
            <a:ext cx="55194" cy="45608"/>
          </a:xfrm>
          <a:prstGeom prst="ellipse">
            <a:avLst/>
          </a:prstGeom>
          <a:solidFill>
            <a:schemeClr val="tx1">
              <a:lumMod val="95000"/>
              <a:lumOff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a:p>
        </p:txBody>
      </p:sp>
      <p:sp>
        <p:nvSpPr>
          <p:cNvPr id="76" name="Oval 75">
            <a:extLst>
              <a:ext uri="{FF2B5EF4-FFF2-40B4-BE49-F238E27FC236}">
                <a16:creationId xmlns:a16="http://schemas.microsoft.com/office/drawing/2014/main" id="{1EFE36CC-C1E9-F546-B24D-D4DDAE8AEAC8}"/>
              </a:ext>
            </a:extLst>
          </p:cNvPr>
          <p:cNvSpPr/>
          <p:nvPr/>
        </p:nvSpPr>
        <p:spPr>
          <a:xfrm>
            <a:off x="7565530" y="2552401"/>
            <a:ext cx="55194" cy="45608"/>
          </a:xfrm>
          <a:prstGeom prst="ellipse">
            <a:avLst/>
          </a:prstGeom>
          <a:solidFill>
            <a:schemeClr val="tx1">
              <a:lumMod val="95000"/>
              <a:lumOff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a:p>
        </p:txBody>
      </p:sp>
      <p:sp>
        <p:nvSpPr>
          <p:cNvPr id="77" name="Oval 76">
            <a:extLst>
              <a:ext uri="{FF2B5EF4-FFF2-40B4-BE49-F238E27FC236}">
                <a16:creationId xmlns:a16="http://schemas.microsoft.com/office/drawing/2014/main" id="{7FE5F83E-260E-1745-A5C3-7FBBD9CA83CB}"/>
              </a:ext>
            </a:extLst>
          </p:cNvPr>
          <p:cNvSpPr/>
          <p:nvPr/>
        </p:nvSpPr>
        <p:spPr>
          <a:xfrm>
            <a:off x="7773622" y="2552400"/>
            <a:ext cx="55194" cy="45608"/>
          </a:xfrm>
          <a:prstGeom prst="ellipse">
            <a:avLst/>
          </a:prstGeom>
          <a:solidFill>
            <a:schemeClr val="tx1">
              <a:lumMod val="95000"/>
              <a:lumOff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a:p>
        </p:txBody>
      </p:sp>
      <p:sp>
        <p:nvSpPr>
          <p:cNvPr id="78" name="TextBox 77">
            <a:extLst>
              <a:ext uri="{FF2B5EF4-FFF2-40B4-BE49-F238E27FC236}">
                <a16:creationId xmlns:a16="http://schemas.microsoft.com/office/drawing/2014/main" id="{D1719A09-3A9A-7049-AB97-B0CF2F5520F3}"/>
              </a:ext>
            </a:extLst>
          </p:cNvPr>
          <p:cNvSpPr txBox="1"/>
          <p:nvPr/>
        </p:nvSpPr>
        <p:spPr>
          <a:xfrm rot="16200000">
            <a:off x="6109730" y="2577163"/>
            <a:ext cx="599212" cy="246221"/>
          </a:xfrm>
          <a:prstGeom prst="rect">
            <a:avLst/>
          </a:prstGeom>
          <a:noFill/>
        </p:spPr>
        <p:txBody>
          <a:bodyPr wrap="square" rtlCol="0">
            <a:spAutoFit/>
          </a:bodyPr>
          <a:lstStyle/>
          <a:p>
            <a:r>
              <a:rPr lang="en-US" sz="1000" dirty="0">
                <a:latin typeface="Arial" charset="0"/>
                <a:ea typeface="Arial" charset="0"/>
                <a:cs typeface="Arial" charset="0"/>
              </a:rPr>
              <a:t>genes</a:t>
            </a:r>
          </a:p>
        </p:txBody>
      </p:sp>
      <p:sp>
        <p:nvSpPr>
          <p:cNvPr id="79" name="TextBox 78">
            <a:extLst>
              <a:ext uri="{FF2B5EF4-FFF2-40B4-BE49-F238E27FC236}">
                <a16:creationId xmlns:a16="http://schemas.microsoft.com/office/drawing/2014/main" id="{C4CAABCE-A99E-3C4D-A2BC-21BC5120A616}"/>
              </a:ext>
            </a:extLst>
          </p:cNvPr>
          <p:cNvSpPr txBox="1"/>
          <p:nvPr/>
        </p:nvSpPr>
        <p:spPr>
          <a:xfrm>
            <a:off x="6644976" y="2619572"/>
            <a:ext cx="536080" cy="246221"/>
          </a:xfrm>
          <a:prstGeom prst="rect">
            <a:avLst/>
          </a:prstGeom>
          <a:noFill/>
        </p:spPr>
        <p:txBody>
          <a:bodyPr wrap="square" rtlCol="0">
            <a:spAutoFit/>
          </a:bodyPr>
          <a:lstStyle/>
          <a:p>
            <a:r>
              <a:rPr lang="en-US" sz="1000" dirty="0">
                <a:latin typeface="Arial" charset="0"/>
                <a:ea typeface="Arial" charset="0"/>
                <a:cs typeface="Arial" charset="0"/>
              </a:rPr>
              <a:t>donor</a:t>
            </a:r>
          </a:p>
        </p:txBody>
      </p:sp>
      <p:sp>
        <p:nvSpPr>
          <p:cNvPr id="80" name="TextBox 79">
            <a:extLst>
              <a:ext uri="{FF2B5EF4-FFF2-40B4-BE49-F238E27FC236}">
                <a16:creationId xmlns:a16="http://schemas.microsoft.com/office/drawing/2014/main" id="{49FA64E0-5831-6E4B-97E5-C05FE98DF97C}"/>
              </a:ext>
            </a:extLst>
          </p:cNvPr>
          <p:cNvSpPr txBox="1"/>
          <p:nvPr/>
        </p:nvSpPr>
        <p:spPr>
          <a:xfrm>
            <a:off x="6191888" y="2992319"/>
            <a:ext cx="989168" cy="246221"/>
          </a:xfrm>
          <a:prstGeom prst="rect">
            <a:avLst/>
          </a:prstGeom>
          <a:noFill/>
        </p:spPr>
        <p:txBody>
          <a:bodyPr wrap="square" rtlCol="0">
            <a:spAutoFit/>
          </a:bodyPr>
          <a:lstStyle/>
          <a:p>
            <a:r>
              <a:rPr lang="en-US" sz="1000" dirty="0">
                <a:latin typeface="Arial" charset="0"/>
                <a:ea typeface="Arial" charset="0"/>
                <a:cs typeface="Arial" charset="0"/>
              </a:rPr>
              <a:t>Component 1</a:t>
            </a:r>
          </a:p>
        </p:txBody>
      </p:sp>
      <p:sp>
        <p:nvSpPr>
          <p:cNvPr id="82" name="TextBox 81">
            <a:extLst>
              <a:ext uri="{FF2B5EF4-FFF2-40B4-BE49-F238E27FC236}">
                <a16:creationId xmlns:a16="http://schemas.microsoft.com/office/drawing/2014/main" id="{5297B10D-6BC3-9149-8601-AB8205215C81}"/>
              </a:ext>
            </a:extLst>
          </p:cNvPr>
          <p:cNvSpPr txBox="1"/>
          <p:nvPr/>
        </p:nvSpPr>
        <p:spPr>
          <a:xfrm>
            <a:off x="7948346" y="2989211"/>
            <a:ext cx="1097413" cy="246221"/>
          </a:xfrm>
          <a:prstGeom prst="rect">
            <a:avLst/>
          </a:prstGeom>
          <a:noFill/>
        </p:spPr>
        <p:txBody>
          <a:bodyPr wrap="square" rtlCol="0">
            <a:spAutoFit/>
          </a:bodyPr>
          <a:lstStyle/>
          <a:p>
            <a:r>
              <a:rPr lang="en-US" sz="1000" dirty="0">
                <a:latin typeface="Arial" charset="0"/>
                <a:ea typeface="Arial" charset="0"/>
                <a:cs typeface="Arial" charset="0"/>
              </a:rPr>
              <a:t>Component 176</a:t>
            </a:r>
          </a:p>
        </p:txBody>
      </p:sp>
      <p:cxnSp>
        <p:nvCxnSpPr>
          <p:cNvPr id="84" name="Straight Connector 83">
            <a:extLst>
              <a:ext uri="{FF2B5EF4-FFF2-40B4-BE49-F238E27FC236}">
                <a16:creationId xmlns:a16="http://schemas.microsoft.com/office/drawing/2014/main" id="{184E5E5F-4311-4E4B-A5C9-F0C599E9E849}"/>
              </a:ext>
            </a:extLst>
          </p:cNvPr>
          <p:cNvCxnSpPr/>
          <p:nvPr/>
        </p:nvCxnSpPr>
        <p:spPr>
          <a:xfrm>
            <a:off x="4194919" y="2556435"/>
            <a:ext cx="158097" cy="0"/>
          </a:xfrm>
          <a:prstGeom prst="line">
            <a:avLst/>
          </a:prstGeom>
          <a:effectLst/>
        </p:spPr>
        <p:style>
          <a:lnRef idx="2">
            <a:schemeClr val="dk1"/>
          </a:lnRef>
          <a:fillRef idx="0">
            <a:schemeClr val="dk1"/>
          </a:fillRef>
          <a:effectRef idx="1">
            <a:schemeClr val="dk1"/>
          </a:effectRef>
          <a:fontRef idx="minor">
            <a:schemeClr val="tx1"/>
          </a:fontRef>
        </p:style>
      </p:cxnSp>
      <p:cxnSp>
        <p:nvCxnSpPr>
          <p:cNvPr id="85" name="Straight Connector 84">
            <a:extLst>
              <a:ext uri="{FF2B5EF4-FFF2-40B4-BE49-F238E27FC236}">
                <a16:creationId xmlns:a16="http://schemas.microsoft.com/office/drawing/2014/main" id="{DBC98F01-7170-DE45-992F-524CDA7F3A79}"/>
              </a:ext>
            </a:extLst>
          </p:cNvPr>
          <p:cNvCxnSpPr/>
          <p:nvPr/>
        </p:nvCxnSpPr>
        <p:spPr>
          <a:xfrm>
            <a:off x="4194919" y="2604357"/>
            <a:ext cx="158097" cy="0"/>
          </a:xfrm>
          <a:prstGeom prst="line">
            <a:avLst/>
          </a:prstGeom>
          <a:effectLst/>
        </p:spPr>
        <p:style>
          <a:lnRef idx="2">
            <a:schemeClr val="dk1"/>
          </a:lnRef>
          <a:fillRef idx="0">
            <a:schemeClr val="dk1"/>
          </a:fillRef>
          <a:effectRef idx="1">
            <a:schemeClr val="dk1"/>
          </a:effectRef>
          <a:fontRef idx="minor">
            <a:schemeClr val="tx1"/>
          </a:fontRef>
        </p:style>
      </p:cxnSp>
      <p:sp>
        <p:nvSpPr>
          <p:cNvPr id="86" name="TextBox 85">
            <a:extLst>
              <a:ext uri="{FF2B5EF4-FFF2-40B4-BE49-F238E27FC236}">
                <a16:creationId xmlns:a16="http://schemas.microsoft.com/office/drawing/2014/main" id="{46CBCB4D-763D-8643-8CF8-0B1998191390}"/>
              </a:ext>
            </a:extLst>
          </p:cNvPr>
          <p:cNvSpPr txBox="1"/>
          <p:nvPr/>
        </p:nvSpPr>
        <p:spPr>
          <a:xfrm rot="16200000">
            <a:off x="7984749" y="2584821"/>
            <a:ext cx="599212" cy="246221"/>
          </a:xfrm>
          <a:prstGeom prst="rect">
            <a:avLst/>
          </a:prstGeom>
          <a:noFill/>
        </p:spPr>
        <p:txBody>
          <a:bodyPr wrap="square" rtlCol="0">
            <a:spAutoFit/>
          </a:bodyPr>
          <a:lstStyle/>
          <a:p>
            <a:r>
              <a:rPr lang="en-US" sz="1000" dirty="0">
                <a:latin typeface="Arial" charset="0"/>
                <a:ea typeface="Arial" charset="0"/>
                <a:cs typeface="Arial" charset="0"/>
              </a:rPr>
              <a:t>genes</a:t>
            </a:r>
          </a:p>
        </p:txBody>
      </p:sp>
      <p:sp>
        <p:nvSpPr>
          <p:cNvPr id="87" name="TextBox 86">
            <a:extLst>
              <a:ext uri="{FF2B5EF4-FFF2-40B4-BE49-F238E27FC236}">
                <a16:creationId xmlns:a16="http://schemas.microsoft.com/office/drawing/2014/main" id="{88113FD0-3765-464F-887B-55E23CF23CCA}"/>
              </a:ext>
            </a:extLst>
          </p:cNvPr>
          <p:cNvSpPr txBox="1"/>
          <p:nvPr/>
        </p:nvSpPr>
        <p:spPr>
          <a:xfrm>
            <a:off x="8470405" y="2626384"/>
            <a:ext cx="536080" cy="246221"/>
          </a:xfrm>
          <a:prstGeom prst="rect">
            <a:avLst/>
          </a:prstGeom>
          <a:noFill/>
        </p:spPr>
        <p:txBody>
          <a:bodyPr wrap="square" rtlCol="0">
            <a:spAutoFit/>
          </a:bodyPr>
          <a:lstStyle/>
          <a:p>
            <a:r>
              <a:rPr lang="en-US" sz="1000" dirty="0">
                <a:latin typeface="Arial" charset="0"/>
                <a:ea typeface="Arial" charset="0"/>
                <a:cs typeface="Arial" charset="0"/>
              </a:rPr>
              <a:t>donor</a:t>
            </a:r>
          </a:p>
        </p:txBody>
      </p:sp>
    </p:spTree>
    <p:extLst>
      <p:ext uri="{BB962C8B-B14F-4D97-AF65-F5344CB8AC3E}">
        <p14:creationId xmlns:p14="http://schemas.microsoft.com/office/powerpoint/2010/main" val="17263676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PCA exemplary data">
            <a:extLst>
              <a:ext uri="{FF2B5EF4-FFF2-40B4-BE49-F238E27FC236}">
                <a16:creationId xmlns:a16="http://schemas.microsoft.com/office/drawing/2014/main" id="{C0E76BCB-7AF6-C444-B61C-C4386FD5BE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600200"/>
            <a:ext cx="9144000" cy="36576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FB404A3A-08FE-CC4F-AC27-606F6A881BC3}"/>
              </a:ext>
            </a:extLst>
          </p:cNvPr>
          <p:cNvSpPr/>
          <p:nvPr/>
        </p:nvSpPr>
        <p:spPr>
          <a:xfrm>
            <a:off x="2286000" y="5438686"/>
            <a:ext cx="4572000" cy="923330"/>
          </a:xfrm>
          <a:prstGeom prst="rect">
            <a:avLst/>
          </a:prstGeom>
        </p:spPr>
        <p:txBody>
          <a:bodyPr>
            <a:spAutoFit/>
          </a:bodyPr>
          <a:lstStyle/>
          <a:p>
            <a:r>
              <a:rPr lang="en-GB" dirty="0">
                <a:solidFill>
                  <a:schemeClr val="bg2">
                    <a:lumMod val="40000"/>
                    <a:lumOff val="60000"/>
                  </a:schemeClr>
                </a:solidFill>
                <a:hlinkClick r:id="rId4">
                  <a:extLst>
                    <a:ext uri="{A12FA001-AC4F-418D-AE19-62706E023703}">
                      <ahyp:hlinkClr xmlns:ahyp="http://schemas.microsoft.com/office/drawing/2018/hyperlinkcolor" val="tx"/>
                    </a:ext>
                  </a:extLst>
                </a:hlinkClick>
              </a:rPr>
              <a:t>https://</a:t>
            </a:r>
            <a:r>
              <a:rPr lang="en-GB" dirty="0" err="1">
                <a:solidFill>
                  <a:schemeClr val="bg2">
                    <a:lumMod val="40000"/>
                    <a:lumOff val="60000"/>
                  </a:schemeClr>
                </a:solidFill>
                <a:hlinkClick r:id="rId4">
                  <a:extLst>
                    <a:ext uri="{A12FA001-AC4F-418D-AE19-62706E023703}">
                      <ahyp:hlinkClr xmlns:ahyp="http://schemas.microsoft.com/office/drawing/2018/hyperlinkcolor" val="tx"/>
                    </a:ext>
                  </a:extLst>
                </a:hlinkClick>
              </a:rPr>
              <a:t>stats.stackexchange.com</a:t>
            </a:r>
            <a:r>
              <a:rPr lang="en-GB" dirty="0">
                <a:solidFill>
                  <a:schemeClr val="bg2">
                    <a:lumMod val="40000"/>
                    <a:lumOff val="60000"/>
                  </a:schemeClr>
                </a:solidFill>
                <a:hlinkClick r:id="rId4">
                  <a:extLst>
                    <a:ext uri="{A12FA001-AC4F-418D-AE19-62706E023703}">
                      <ahyp:hlinkClr xmlns:ahyp="http://schemas.microsoft.com/office/drawing/2018/hyperlinkcolor" val="tx"/>
                    </a:ext>
                  </a:extLst>
                </a:hlinkClick>
              </a:rPr>
              <a:t>/questions/2691/making-sense-of-principal-component-analysis-eigenvectors-eigenvalues</a:t>
            </a:r>
            <a:endParaRPr lang="en-GB" dirty="0">
              <a:solidFill>
                <a:schemeClr val="bg2">
                  <a:lumMod val="40000"/>
                  <a:lumOff val="60000"/>
                </a:schemeClr>
              </a:solidFill>
            </a:endParaRPr>
          </a:p>
        </p:txBody>
      </p:sp>
      <p:sp>
        <p:nvSpPr>
          <p:cNvPr id="4" name="TextBox 3">
            <a:extLst>
              <a:ext uri="{FF2B5EF4-FFF2-40B4-BE49-F238E27FC236}">
                <a16:creationId xmlns:a16="http://schemas.microsoft.com/office/drawing/2014/main" id="{4054A7CA-22A2-7947-93F2-160C58BFC550}"/>
              </a:ext>
            </a:extLst>
          </p:cNvPr>
          <p:cNvSpPr txBox="1"/>
          <p:nvPr/>
        </p:nvSpPr>
        <p:spPr>
          <a:xfrm>
            <a:off x="0" y="148281"/>
            <a:ext cx="9143999" cy="769441"/>
          </a:xfrm>
          <a:prstGeom prst="rect">
            <a:avLst/>
          </a:prstGeom>
          <a:noFill/>
        </p:spPr>
        <p:txBody>
          <a:bodyPr wrap="square" rtlCol="0">
            <a:spAutoFit/>
          </a:bodyPr>
          <a:lstStyle/>
          <a:p>
            <a:pPr algn="ctr"/>
            <a:r>
              <a:rPr lang="en-GB" sz="4400" dirty="0">
                <a:latin typeface="Arial" panose="020B0604020202020204" pitchFamily="34" charset="0"/>
                <a:cs typeface="Arial" panose="020B0604020202020204" pitchFamily="34" charset="0"/>
              </a:rPr>
              <a:t>PCA: defining components</a:t>
            </a:r>
            <a:endParaRPr lang="en-GB" sz="4400" dirty="0">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783469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B4327F8E-B75F-1448-B0D2-402B0B5546CA}" type="slidenum">
              <a:rPr lang="en-GB" smtClean="0">
                <a:latin typeface="Arial" charset="0"/>
                <a:ea typeface="Arial" charset="0"/>
                <a:cs typeface="Arial" charset="0"/>
              </a:rPr>
              <a:t>20</a:t>
            </a:fld>
            <a:endParaRPr lang="en-GB">
              <a:latin typeface="Arial" charset="0"/>
              <a:ea typeface="Arial" charset="0"/>
              <a:cs typeface="Arial" charset="0"/>
            </a:endParaRPr>
          </a:p>
        </p:txBody>
      </p:sp>
      <p:pic>
        <p:nvPicPr>
          <p:cNvPr id="8" name="Picture 7">
            <a:extLst>
              <a:ext uri="{FF2B5EF4-FFF2-40B4-BE49-F238E27FC236}">
                <a16:creationId xmlns:a16="http://schemas.microsoft.com/office/drawing/2014/main" id="{C02A467C-CDC4-5D43-9630-5F12AE497AD1}"/>
              </a:ext>
            </a:extLst>
          </p:cNvPr>
          <p:cNvPicPr>
            <a:picLocks noChangeAspect="1"/>
          </p:cNvPicPr>
          <p:nvPr/>
        </p:nvPicPr>
        <p:blipFill>
          <a:blip r:embed="rId3"/>
          <a:stretch>
            <a:fillRect/>
          </a:stretch>
        </p:blipFill>
        <p:spPr>
          <a:xfrm>
            <a:off x="0" y="210064"/>
            <a:ext cx="9026612" cy="6017741"/>
          </a:xfrm>
          <a:prstGeom prst="rect">
            <a:avLst/>
          </a:prstGeom>
        </p:spPr>
      </p:pic>
    </p:spTree>
    <p:extLst>
      <p:ext uri="{BB962C8B-B14F-4D97-AF65-F5344CB8AC3E}">
        <p14:creationId xmlns:p14="http://schemas.microsoft.com/office/powerpoint/2010/main" val="10271290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79511A4-E903-BB47-B862-76AD81BB55C7}"/>
              </a:ext>
            </a:extLst>
          </p:cNvPr>
          <p:cNvPicPr>
            <a:picLocks noChangeAspect="1"/>
          </p:cNvPicPr>
          <p:nvPr/>
        </p:nvPicPr>
        <p:blipFill>
          <a:blip r:embed="rId3"/>
          <a:stretch>
            <a:fillRect/>
          </a:stretch>
        </p:blipFill>
        <p:spPr>
          <a:xfrm>
            <a:off x="258338" y="936703"/>
            <a:ext cx="8881945" cy="5921298"/>
          </a:xfrm>
          <a:prstGeom prst="rect">
            <a:avLst/>
          </a:prstGeom>
        </p:spPr>
      </p:pic>
      <p:sp>
        <p:nvSpPr>
          <p:cNvPr id="3" name="Slide Number Placeholder 2"/>
          <p:cNvSpPr>
            <a:spLocks noGrp="1"/>
          </p:cNvSpPr>
          <p:nvPr>
            <p:ph type="sldNum" sz="quarter" idx="12"/>
          </p:nvPr>
        </p:nvSpPr>
        <p:spPr/>
        <p:txBody>
          <a:bodyPr/>
          <a:lstStyle/>
          <a:p>
            <a:fld id="{B4327F8E-B75F-1448-B0D2-402B0B5546CA}" type="slidenum">
              <a:rPr lang="en-GB" smtClean="0">
                <a:latin typeface="Arial" charset="0"/>
                <a:ea typeface="Arial" charset="0"/>
                <a:cs typeface="Arial" charset="0"/>
              </a:rPr>
              <a:t>21</a:t>
            </a:fld>
            <a:endParaRPr lang="en-GB">
              <a:latin typeface="Arial" charset="0"/>
              <a:ea typeface="Arial" charset="0"/>
              <a:cs typeface="Arial" charset="0"/>
            </a:endParaRPr>
          </a:p>
        </p:txBody>
      </p:sp>
      <p:pic>
        <p:nvPicPr>
          <p:cNvPr id="8" name="Picture 7">
            <a:extLst>
              <a:ext uri="{FF2B5EF4-FFF2-40B4-BE49-F238E27FC236}">
                <a16:creationId xmlns:a16="http://schemas.microsoft.com/office/drawing/2014/main" id="{C02A467C-CDC4-5D43-9630-5F12AE497AD1}"/>
              </a:ext>
            </a:extLst>
          </p:cNvPr>
          <p:cNvPicPr>
            <a:picLocks noChangeAspect="1"/>
          </p:cNvPicPr>
          <p:nvPr/>
        </p:nvPicPr>
        <p:blipFill>
          <a:blip r:embed="rId4"/>
          <a:stretch>
            <a:fillRect/>
          </a:stretch>
        </p:blipFill>
        <p:spPr>
          <a:xfrm>
            <a:off x="0" y="0"/>
            <a:ext cx="2195724" cy="1463816"/>
          </a:xfrm>
          <a:prstGeom prst="rect">
            <a:avLst/>
          </a:prstGeom>
        </p:spPr>
      </p:pic>
      <p:sp>
        <p:nvSpPr>
          <p:cNvPr id="2" name="TextBox 1">
            <a:extLst>
              <a:ext uri="{FF2B5EF4-FFF2-40B4-BE49-F238E27FC236}">
                <a16:creationId xmlns:a16="http://schemas.microsoft.com/office/drawing/2014/main" id="{8075F9E1-3B63-EB4E-B9BD-DD9C6D244509}"/>
              </a:ext>
            </a:extLst>
          </p:cNvPr>
          <p:cNvSpPr txBox="1"/>
          <p:nvPr/>
        </p:nvSpPr>
        <p:spPr>
          <a:xfrm rot="5400000">
            <a:off x="223759" y="327449"/>
            <a:ext cx="547137" cy="276999"/>
          </a:xfrm>
          <a:prstGeom prst="rect">
            <a:avLst/>
          </a:prstGeom>
          <a:noFill/>
        </p:spPr>
        <p:txBody>
          <a:bodyPr wrap="none" rtlCol="0">
            <a:spAutoFit/>
          </a:bodyPr>
          <a:lstStyle/>
          <a:p>
            <a:r>
              <a:rPr lang="en-GB" sz="1200" b="1" dirty="0">
                <a:solidFill>
                  <a:schemeClr val="bg1"/>
                </a:solidFill>
              </a:rPr>
              <a:t>Naive</a:t>
            </a:r>
          </a:p>
        </p:txBody>
      </p:sp>
      <p:sp>
        <p:nvSpPr>
          <p:cNvPr id="9" name="TextBox 8">
            <a:extLst>
              <a:ext uri="{FF2B5EF4-FFF2-40B4-BE49-F238E27FC236}">
                <a16:creationId xmlns:a16="http://schemas.microsoft.com/office/drawing/2014/main" id="{90FAC169-CC8F-8448-8D67-700633639C3A}"/>
              </a:ext>
            </a:extLst>
          </p:cNvPr>
          <p:cNvSpPr txBox="1"/>
          <p:nvPr/>
        </p:nvSpPr>
        <p:spPr>
          <a:xfrm rot="5400000">
            <a:off x="760429" y="327449"/>
            <a:ext cx="397866" cy="276999"/>
          </a:xfrm>
          <a:prstGeom prst="rect">
            <a:avLst/>
          </a:prstGeom>
          <a:noFill/>
        </p:spPr>
        <p:txBody>
          <a:bodyPr wrap="none" rtlCol="0">
            <a:spAutoFit/>
          </a:bodyPr>
          <a:lstStyle/>
          <a:p>
            <a:r>
              <a:rPr lang="en-GB" sz="1200" b="1" dirty="0">
                <a:solidFill>
                  <a:schemeClr val="bg1"/>
                </a:solidFill>
              </a:rPr>
              <a:t>IFN</a:t>
            </a:r>
          </a:p>
        </p:txBody>
      </p:sp>
      <p:sp>
        <p:nvSpPr>
          <p:cNvPr id="10" name="TextBox 9">
            <a:extLst>
              <a:ext uri="{FF2B5EF4-FFF2-40B4-BE49-F238E27FC236}">
                <a16:creationId xmlns:a16="http://schemas.microsoft.com/office/drawing/2014/main" id="{08234524-72D5-9B43-8166-1D4D667E4C8D}"/>
              </a:ext>
            </a:extLst>
          </p:cNvPr>
          <p:cNvSpPr txBox="1"/>
          <p:nvPr/>
        </p:nvSpPr>
        <p:spPr>
          <a:xfrm rot="5400000">
            <a:off x="1080401" y="327449"/>
            <a:ext cx="601447" cy="276999"/>
          </a:xfrm>
          <a:prstGeom prst="rect">
            <a:avLst/>
          </a:prstGeom>
          <a:noFill/>
        </p:spPr>
        <p:txBody>
          <a:bodyPr wrap="none" rtlCol="0">
            <a:spAutoFit/>
          </a:bodyPr>
          <a:lstStyle/>
          <a:p>
            <a:r>
              <a:rPr lang="en-GB" sz="1200" b="1" dirty="0">
                <a:solidFill>
                  <a:schemeClr val="bg1"/>
                </a:solidFill>
              </a:rPr>
              <a:t>LPS 2h</a:t>
            </a:r>
          </a:p>
        </p:txBody>
      </p:sp>
      <p:sp>
        <p:nvSpPr>
          <p:cNvPr id="11" name="TextBox 10">
            <a:extLst>
              <a:ext uri="{FF2B5EF4-FFF2-40B4-BE49-F238E27FC236}">
                <a16:creationId xmlns:a16="http://schemas.microsoft.com/office/drawing/2014/main" id="{B39BA624-2099-1148-B24B-8CA7305F9F58}"/>
              </a:ext>
            </a:extLst>
          </p:cNvPr>
          <p:cNvSpPr txBox="1"/>
          <p:nvPr/>
        </p:nvSpPr>
        <p:spPr>
          <a:xfrm rot="5400000">
            <a:off x="1528931" y="327449"/>
            <a:ext cx="679994" cy="276999"/>
          </a:xfrm>
          <a:prstGeom prst="rect">
            <a:avLst/>
          </a:prstGeom>
          <a:noFill/>
        </p:spPr>
        <p:txBody>
          <a:bodyPr wrap="none" rtlCol="0">
            <a:spAutoFit/>
          </a:bodyPr>
          <a:lstStyle/>
          <a:p>
            <a:r>
              <a:rPr lang="en-GB" sz="1200" b="1" dirty="0">
                <a:solidFill>
                  <a:schemeClr val="bg1"/>
                </a:solidFill>
              </a:rPr>
              <a:t>LPS 24h</a:t>
            </a:r>
          </a:p>
        </p:txBody>
      </p:sp>
    </p:spTree>
    <p:extLst>
      <p:ext uri="{BB962C8B-B14F-4D97-AF65-F5344CB8AC3E}">
        <p14:creationId xmlns:p14="http://schemas.microsoft.com/office/powerpoint/2010/main" val="9103650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B4327F8E-B75F-1448-B0D2-402B0B5546CA}" type="slidenum">
              <a:rPr lang="en-GB" smtClean="0">
                <a:latin typeface="Arial" charset="0"/>
                <a:ea typeface="Arial" charset="0"/>
                <a:cs typeface="Arial" charset="0"/>
              </a:rPr>
              <a:t>22</a:t>
            </a:fld>
            <a:endParaRPr lang="en-GB">
              <a:latin typeface="Arial" charset="0"/>
              <a:ea typeface="Arial" charset="0"/>
              <a:cs typeface="Arial" charset="0"/>
            </a:endParaRPr>
          </a:p>
        </p:txBody>
      </p:sp>
      <p:pic>
        <p:nvPicPr>
          <p:cNvPr id="7" name="Picture 6">
            <a:extLst>
              <a:ext uri="{FF2B5EF4-FFF2-40B4-BE49-F238E27FC236}">
                <a16:creationId xmlns:a16="http://schemas.microsoft.com/office/drawing/2014/main" id="{F79511A4-E903-BB47-B862-76AD81BB55C7}"/>
              </a:ext>
            </a:extLst>
          </p:cNvPr>
          <p:cNvPicPr>
            <a:picLocks noChangeAspect="1"/>
          </p:cNvPicPr>
          <p:nvPr/>
        </p:nvPicPr>
        <p:blipFill>
          <a:blip r:embed="rId3"/>
          <a:stretch>
            <a:fillRect/>
          </a:stretch>
        </p:blipFill>
        <p:spPr>
          <a:xfrm>
            <a:off x="2281498" y="0"/>
            <a:ext cx="6862502" cy="6862502"/>
          </a:xfrm>
          <a:prstGeom prst="rect">
            <a:avLst/>
          </a:prstGeom>
        </p:spPr>
      </p:pic>
      <p:pic>
        <p:nvPicPr>
          <p:cNvPr id="6" name="Picture 5">
            <a:extLst>
              <a:ext uri="{FF2B5EF4-FFF2-40B4-BE49-F238E27FC236}">
                <a16:creationId xmlns:a16="http://schemas.microsoft.com/office/drawing/2014/main" id="{80B70D6A-7788-774E-865E-419465DE4937}"/>
              </a:ext>
            </a:extLst>
          </p:cNvPr>
          <p:cNvPicPr>
            <a:picLocks noChangeAspect="1"/>
          </p:cNvPicPr>
          <p:nvPr/>
        </p:nvPicPr>
        <p:blipFill>
          <a:blip r:embed="rId4"/>
          <a:stretch>
            <a:fillRect/>
          </a:stretch>
        </p:blipFill>
        <p:spPr>
          <a:xfrm>
            <a:off x="0" y="0"/>
            <a:ext cx="2195724" cy="1463816"/>
          </a:xfrm>
          <a:prstGeom prst="rect">
            <a:avLst/>
          </a:prstGeom>
        </p:spPr>
      </p:pic>
      <p:sp>
        <p:nvSpPr>
          <p:cNvPr id="21" name="TextBox 20">
            <a:extLst>
              <a:ext uri="{FF2B5EF4-FFF2-40B4-BE49-F238E27FC236}">
                <a16:creationId xmlns:a16="http://schemas.microsoft.com/office/drawing/2014/main" id="{2EA8832F-0974-C548-BD9B-71D1C34D5C33}"/>
              </a:ext>
            </a:extLst>
          </p:cNvPr>
          <p:cNvSpPr txBox="1"/>
          <p:nvPr/>
        </p:nvSpPr>
        <p:spPr>
          <a:xfrm rot="5400000">
            <a:off x="223759" y="327449"/>
            <a:ext cx="547137" cy="276999"/>
          </a:xfrm>
          <a:prstGeom prst="rect">
            <a:avLst/>
          </a:prstGeom>
          <a:noFill/>
        </p:spPr>
        <p:txBody>
          <a:bodyPr wrap="none" rtlCol="0">
            <a:spAutoFit/>
          </a:bodyPr>
          <a:lstStyle/>
          <a:p>
            <a:r>
              <a:rPr lang="en-GB" sz="1200" b="1" dirty="0">
                <a:solidFill>
                  <a:schemeClr val="bg1"/>
                </a:solidFill>
              </a:rPr>
              <a:t>Naive</a:t>
            </a:r>
          </a:p>
        </p:txBody>
      </p:sp>
      <p:sp>
        <p:nvSpPr>
          <p:cNvPr id="22" name="TextBox 21">
            <a:extLst>
              <a:ext uri="{FF2B5EF4-FFF2-40B4-BE49-F238E27FC236}">
                <a16:creationId xmlns:a16="http://schemas.microsoft.com/office/drawing/2014/main" id="{EE0363B7-DF8F-B843-89BA-1522EE5345A3}"/>
              </a:ext>
            </a:extLst>
          </p:cNvPr>
          <p:cNvSpPr txBox="1"/>
          <p:nvPr/>
        </p:nvSpPr>
        <p:spPr>
          <a:xfrm rot="5400000">
            <a:off x="760429" y="327449"/>
            <a:ext cx="397866" cy="276999"/>
          </a:xfrm>
          <a:prstGeom prst="rect">
            <a:avLst/>
          </a:prstGeom>
          <a:noFill/>
        </p:spPr>
        <p:txBody>
          <a:bodyPr wrap="none" rtlCol="0">
            <a:spAutoFit/>
          </a:bodyPr>
          <a:lstStyle/>
          <a:p>
            <a:r>
              <a:rPr lang="en-GB" sz="1200" b="1" dirty="0">
                <a:solidFill>
                  <a:schemeClr val="bg1"/>
                </a:solidFill>
              </a:rPr>
              <a:t>IFN</a:t>
            </a:r>
          </a:p>
        </p:txBody>
      </p:sp>
      <p:sp>
        <p:nvSpPr>
          <p:cNvPr id="23" name="TextBox 22">
            <a:extLst>
              <a:ext uri="{FF2B5EF4-FFF2-40B4-BE49-F238E27FC236}">
                <a16:creationId xmlns:a16="http://schemas.microsoft.com/office/drawing/2014/main" id="{A6B4E8B6-6371-7846-A033-CA46E299B394}"/>
              </a:ext>
            </a:extLst>
          </p:cNvPr>
          <p:cNvSpPr txBox="1"/>
          <p:nvPr/>
        </p:nvSpPr>
        <p:spPr>
          <a:xfrm rot="5400000">
            <a:off x="1080401" y="327449"/>
            <a:ext cx="601447" cy="276999"/>
          </a:xfrm>
          <a:prstGeom prst="rect">
            <a:avLst/>
          </a:prstGeom>
          <a:noFill/>
        </p:spPr>
        <p:txBody>
          <a:bodyPr wrap="none" rtlCol="0">
            <a:spAutoFit/>
          </a:bodyPr>
          <a:lstStyle/>
          <a:p>
            <a:r>
              <a:rPr lang="en-GB" sz="1200" b="1" dirty="0">
                <a:solidFill>
                  <a:schemeClr val="bg1"/>
                </a:solidFill>
              </a:rPr>
              <a:t>LPS 2h</a:t>
            </a:r>
          </a:p>
        </p:txBody>
      </p:sp>
      <p:sp>
        <p:nvSpPr>
          <p:cNvPr id="24" name="TextBox 23">
            <a:extLst>
              <a:ext uri="{FF2B5EF4-FFF2-40B4-BE49-F238E27FC236}">
                <a16:creationId xmlns:a16="http://schemas.microsoft.com/office/drawing/2014/main" id="{4C2A66CB-F68A-954C-BBE1-F51009A6B7E8}"/>
              </a:ext>
            </a:extLst>
          </p:cNvPr>
          <p:cNvSpPr txBox="1"/>
          <p:nvPr/>
        </p:nvSpPr>
        <p:spPr>
          <a:xfrm rot="5400000">
            <a:off x="1528931" y="327449"/>
            <a:ext cx="679994" cy="276999"/>
          </a:xfrm>
          <a:prstGeom prst="rect">
            <a:avLst/>
          </a:prstGeom>
          <a:noFill/>
        </p:spPr>
        <p:txBody>
          <a:bodyPr wrap="none" rtlCol="0">
            <a:spAutoFit/>
          </a:bodyPr>
          <a:lstStyle/>
          <a:p>
            <a:r>
              <a:rPr lang="en-GB" sz="1200" b="1" dirty="0">
                <a:solidFill>
                  <a:schemeClr val="bg1"/>
                </a:solidFill>
              </a:rPr>
              <a:t>LPS 24h</a:t>
            </a:r>
          </a:p>
        </p:txBody>
      </p:sp>
      <p:pic>
        <p:nvPicPr>
          <p:cNvPr id="10" name="Picture 9">
            <a:extLst>
              <a:ext uri="{FF2B5EF4-FFF2-40B4-BE49-F238E27FC236}">
                <a16:creationId xmlns:a16="http://schemas.microsoft.com/office/drawing/2014/main" id="{56963B05-B1B6-8046-8CC4-16C33565E4A7}"/>
              </a:ext>
            </a:extLst>
          </p:cNvPr>
          <p:cNvPicPr>
            <a:picLocks noChangeAspect="1"/>
          </p:cNvPicPr>
          <p:nvPr/>
        </p:nvPicPr>
        <p:blipFill>
          <a:blip r:embed="rId5"/>
          <a:stretch>
            <a:fillRect/>
          </a:stretch>
        </p:blipFill>
        <p:spPr>
          <a:xfrm>
            <a:off x="89770" y="1656196"/>
            <a:ext cx="2148841" cy="1432561"/>
          </a:xfrm>
          <a:prstGeom prst="rect">
            <a:avLst/>
          </a:prstGeom>
        </p:spPr>
      </p:pic>
    </p:spTree>
    <p:extLst>
      <p:ext uri="{BB962C8B-B14F-4D97-AF65-F5344CB8AC3E}">
        <p14:creationId xmlns:p14="http://schemas.microsoft.com/office/powerpoint/2010/main" val="19364156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B4327F8E-B75F-1448-B0D2-402B0B5546CA}" type="slidenum">
              <a:rPr lang="en-GB" smtClean="0">
                <a:latin typeface="Arial" charset="0"/>
                <a:ea typeface="Arial" charset="0"/>
                <a:cs typeface="Arial" charset="0"/>
              </a:rPr>
              <a:t>23</a:t>
            </a:fld>
            <a:endParaRPr lang="en-GB">
              <a:latin typeface="Arial" charset="0"/>
              <a:ea typeface="Arial" charset="0"/>
              <a:cs typeface="Arial" charset="0"/>
            </a:endParaRPr>
          </a:p>
        </p:txBody>
      </p:sp>
      <p:pic>
        <p:nvPicPr>
          <p:cNvPr id="8" name="Picture 7">
            <a:extLst>
              <a:ext uri="{FF2B5EF4-FFF2-40B4-BE49-F238E27FC236}">
                <a16:creationId xmlns:a16="http://schemas.microsoft.com/office/drawing/2014/main" id="{C02A467C-CDC4-5D43-9630-5F12AE497AD1}"/>
              </a:ext>
            </a:extLst>
          </p:cNvPr>
          <p:cNvPicPr>
            <a:picLocks noChangeAspect="1"/>
          </p:cNvPicPr>
          <p:nvPr/>
        </p:nvPicPr>
        <p:blipFill>
          <a:blip r:embed="rId3"/>
          <a:stretch>
            <a:fillRect/>
          </a:stretch>
        </p:blipFill>
        <p:spPr>
          <a:xfrm>
            <a:off x="0" y="210064"/>
            <a:ext cx="9026611" cy="6017741"/>
          </a:xfrm>
          <a:prstGeom prst="rect">
            <a:avLst/>
          </a:prstGeom>
        </p:spPr>
      </p:pic>
    </p:spTree>
    <p:extLst>
      <p:ext uri="{BB962C8B-B14F-4D97-AF65-F5344CB8AC3E}">
        <p14:creationId xmlns:p14="http://schemas.microsoft.com/office/powerpoint/2010/main" val="42121366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79511A4-E903-BB47-B862-76AD81BB55C7}"/>
              </a:ext>
            </a:extLst>
          </p:cNvPr>
          <p:cNvPicPr>
            <a:picLocks noChangeAspect="1"/>
          </p:cNvPicPr>
          <p:nvPr/>
        </p:nvPicPr>
        <p:blipFill>
          <a:blip r:embed="rId3"/>
          <a:stretch>
            <a:fillRect/>
          </a:stretch>
        </p:blipFill>
        <p:spPr>
          <a:xfrm>
            <a:off x="258338" y="936704"/>
            <a:ext cx="8881944" cy="5921296"/>
          </a:xfrm>
          <a:prstGeom prst="rect">
            <a:avLst/>
          </a:prstGeom>
        </p:spPr>
      </p:pic>
      <p:sp>
        <p:nvSpPr>
          <p:cNvPr id="3" name="Slide Number Placeholder 2"/>
          <p:cNvSpPr>
            <a:spLocks noGrp="1"/>
          </p:cNvSpPr>
          <p:nvPr>
            <p:ph type="sldNum" sz="quarter" idx="12"/>
          </p:nvPr>
        </p:nvSpPr>
        <p:spPr/>
        <p:txBody>
          <a:bodyPr/>
          <a:lstStyle/>
          <a:p>
            <a:fld id="{B4327F8E-B75F-1448-B0D2-402B0B5546CA}" type="slidenum">
              <a:rPr lang="en-GB" smtClean="0">
                <a:latin typeface="Arial" charset="0"/>
                <a:ea typeface="Arial" charset="0"/>
                <a:cs typeface="Arial" charset="0"/>
              </a:rPr>
              <a:t>24</a:t>
            </a:fld>
            <a:endParaRPr lang="en-GB">
              <a:latin typeface="Arial" charset="0"/>
              <a:ea typeface="Arial" charset="0"/>
              <a:cs typeface="Arial" charset="0"/>
            </a:endParaRPr>
          </a:p>
        </p:txBody>
      </p:sp>
      <p:pic>
        <p:nvPicPr>
          <p:cNvPr id="8" name="Picture 7">
            <a:extLst>
              <a:ext uri="{FF2B5EF4-FFF2-40B4-BE49-F238E27FC236}">
                <a16:creationId xmlns:a16="http://schemas.microsoft.com/office/drawing/2014/main" id="{C02A467C-CDC4-5D43-9630-5F12AE497AD1}"/>
              </a:ext>
            </a:extLst>
          </p:cNvPr>
          <p:cNvPicPr>
            <a:picLocks noChangeAspect="1"/>
          </p:cNvPicPr>
          <p:nvPr/>
        </p:nvPicPr>
        <p:blipFill>
          <a:blip r:embed="rId4"/>
          <a:stretch>
            <a:fillRect/>
          </a:stretch>
        </p:blipFill>
        <p:spPr>
          <a:xfrm>
            <a:off x="0" y="0"/>
            <a:ext cx="2195724" cy="1463816"/>
          </a:xfrm>
          <a:prstGeom prst="rect">
            <a:avLst/>
          </a:prstGeom>
        </p:spPr>
      </p:pic>
      <p:sp>
        <p:nvSpPr>
          <p:cNvPr id="25" name="TextBox 24">
            <a:extLst>
              <a:ext uri="{FF2B5EF4-FFF2-40B4-BE49-F238E27FC236}">
                <a16:creationId xmlns:a16="http://schemas.microsoft.com/office/drawing/2014/main" id="{3A0999D6-6D78-664F-B871-75B92ABD8E36}"/>
              </a:ext>
            </a:extLst>
          </p:cNvPr>
          <p:cNvSpPr txBox="1"/>
          <p:nvPr/>
        </p:nvSpPr>
        <p:spPr>
          <a:xfrm rot="5400000">
            <a:off x="223759" y="327449"/>
            <a:ext cx="547137" cy="276999"/>
          </a:xfrm>
          <a:prstGeom prst="rect">
            <a:avLst/>
          </a:prstGeom>
          <a:noFill/>
        </p:spPr>
        <p:txBody>
          <a:bodyPr wrap="none" rtlCol="0">
            <a:spAutoFit/>
          </a:bodyPr>
          <a:lstStyle/>
          <a:p>
            <a:r>
              <a:rPr lang="en-GB" sz="1200" b="1" dirty="0">
                <a:solidFill>
                  <a:schemeClr val="bg1"/>
                </a:solidFill>
              </a:rPr>
              <a:t>Naive</a:t>
            </a:r>
          </a:p>
        </p:txBody>
      </p:sp>
      <p:sp>
        <p:nvSpPr>
          <p:cNvPr id="26" name="TextBox 25">
            <a:extLst>
              <a:ext uri="{FF2B5EF4-FFF2-40B4-BE49-F238E27FC236}">
                <a16:creationId xmlns:a16="http://schemas.microsoft.com/office/drawing/2014/main" id="{82017139-FF50-534B-98FB-05006BD4CDC3}"/>
              </a:ext>
            </a:extLst>
          </p:cNvPr>
          <p:cNvSpPr txBox="1"/>
          <p:nvPr/>
        </p:nvSpPr>
        <p:spPr>
          <a:xfrm rot="5400000">
            <a:off x="760429" y="327449"/>
            <a:ext cx="397866" cy="276999"/>
          </a:xfrm>
          <a:prstGeom prst="rect">
            <a:avLst/>
          </a:prstGeom>
          <a:noFill/>
        </p:spPr>
        <p:txBody>
          <a:bodyPr wrap="none" rtlCol="0">
            <a:spAutoFit/>
          </a:bodyPr>
          <a:lstStyle/>
          <a:p>
            <a:r>
              <a:rPr lang="en-GB" sz="1200" b="1" dirty="0">
                <a:solidFill>
                  <a:schemeClr val="bg1"/>
                </a:solidFill>
              </a:rPr>
              <a:t>IFN</a:t>
            </a:r>
          </a:p>
        </p:txBody>
      </p:sp>
      <p:sp>
        <p:nvSpPr>
          <p:cNvPr id="27" name="TextBox 26">
            <a:extLst>
              <a:ext uri="{FF2B5EF4-FFF2-40B4-BE49-F238E27FC236}">
                <a16:creationId xmlns:a16="http://schemas.microsoft.com/office/drawing/2014/main" id="{DA91B55B-D877-5A42-80B9-EF8919093D8A}"/>
              </a:ext>
            </a:extLst>
          </p:cNvPr>
          <p:cNvSpPr txBox="1"/>
          <p:nvPr/>
        </p:nvSpPr>
        <p:spPr>
          <a:xfrm rot="5400000">
            <a:off x="1080401" y="327449"/>
            <a:ext cx="601447" cy="276999"/>
          </a:xfrm>
          <a:prstGeom prst="rect">
            <a:avLst/>
          </a:prstGeom>
          <a:noFill/>
        </p:spPr>
        <p:txBody>
          <a:bodyPr wrap="none" rtlCol="0">
            <a:spAutoFit/>
          </a:bodyPr>
          <a:lstStyle/>
          <a:p>
            <a:r>
              <a:rPr lang="en-GB" sz="1200" b="1" dirty="0">
                <a:solidFill>
                  <a:schemeClr val="bg1"/>
                </a:solidFill>
              </a:rPr>
              <a:t>LPS 2h</a:t>
            </a:r>
          </a:p>
        </p:txBody>
      </p:sp>
      <p:sp>
        <p:nvSpPr>
          <p:cNvPr id="28" name="TextBox 27">
            <a:extLst>
              <a:ext uri="{FF2B5EF4-FFF2-40B4-BE49-F238E27FC236}">
                <a16:creationId xmlns:a16="http://schemas.microsoft.com/office/drawing/2014/main" id="{4BEE2FB4-DBAD-0246-BB9F-1801E5ED4647}"/>
              </a:ext>
            </a:extLst>
          </p:cNvPr>
          <p:cNvSpPr txBox="1"/>
          <p:nvPr/>
        </p:nvSpPr>
        <p:spPr>
          <a:xfrm rot="5400000">
            <a:off x="1528931" y="327449"/>
            <a:ext cx="679994" cy="276999"/>
          </a:xfrm>
          <a:prstGeom prst="rect">
            <a:avLst/>
          </a:prstGeom>
          <a:noFill/>
        </p:spPr>
        <p:txBody>
          <a:bodyPr wrap="none" rtlCol="0">
            <a:spAutoFit/>
          </a:bodyPr>
          <a:lstStyle/>
          <a:p>
            <a:r>
              <a:rPr lang="en-GB" sz="1200" b="1" dirty="0">
                <a:solidFill>
                  <a:schemeClr val="bg1"/>
                </a:solidFill>
              </a:rPr>
              <a:t>LPS 24h</a:t>
            </a:r>
          </a:p>
        </p:txBody>
      </p:sp>
    </p:spTree>
    <p:extLst>
      <p:ext uri="{BB962C8B-B14F-4D97-AF65-F5344CB8AC3E}">
        <p14:creationId xmlns:p14="http://schemas.microsoft.com/office/powerpoint/2010/main" val="40119286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B4327F8E-B75F-1448-B0D2-402B0B5546CA}" type="slidenum">
              <a:rPr lang="en-GB" smtClean="0">
                <a:latin typeface="Arial" charset="0"/>
                <a:ea typeface="Arial" charset="0"/>
                <a:cs typeface="Arial" charset="0"/>
              </a:rPr>
              <a:t>25</a:t>
            </a:fld>
            <a:endParaRPr lang="en-GB">
              <a:latin typeface="Arial" charset="0"/>
              <a:ea typeface="Arial" charset="0"/>
              <a:cs typeface="Arial" charset="0"/>
            </a:endParaRPr>
          </a:p>
        </p:txBody>
      </p:sp>
      <p:pic>
        <p:nvPicPr>
          <p:cNvPr id="7" name="Picture 6">
            <a:extLst>
              <a:ext uri="{FF2B5EF4-FFF2-40B4-BE49-F238E27FC236}">
                <a16:creationId xmlns:a16="http://schemas.microsoft.com/office/drawing/2014/main" id="{F79511A4-E903-BB47-B862-76AD81BB55C7}"/>
              </a:ext>
            </a:extLst>
          </p:cNvPr>
          <p:cNvPicPr>
            <a:picLocks noChangeAspect="1"/>
          </p:cNvPicPr>
          <p:nvPr/>
        </p:nvPicPr>
        <p:blipFill>
          <a:blip r:embed="rId3"/>
          <a:stretch>
            <a:fillRect/>
          </a:stretch>
        </p:blipFill>
        <p:spPr>
          <a:xfrm>
            <a:off x="2281498" y="0"/>
            <a:ext cx="6862502" cy="6862502"/>
          </a:xfrm>
          <a:prstGeom prst="rect">
            <a:avLst/>
          </a:prstGeom>
        </p:spPr>
      </p:pic>
      <p:pic>
        <p:nvPicPr>
          <p:cNvPr id="6" name="Picture 5">
            <a:extLst>
              <a:ext uri="{FF2B5EF4-FFF2-40B4-BE49-F238E27FC236}">
                <a16:creationId xmlns:a16="http://schemas.microsoft.com/office/drawing/2014/main" id="{80B70D6A-7788-774E-865E-419465DE4937}"/>
              </a:ext>
            </a:extLst>
          </p:cNvPr>
          <p:cNvPicPr>
            <a:picLocks noChangeAspect="1"/>
          </p:cNvPicPr>
          <p:nvPr/>
        </p:nvPicPr>
        <p:blipFill>
          <a:blip r:embed="rId4"/>
          <a:stretch>
            <a:fillRect/>
          </a:stretch>
        </p:blipFill>
        <p:spPr>
          <a:xfrm>
            <a:off x="0" y="0"/>
            <a:ext cx="2195724" cy="1463816"/>
          </a:xfrm>
          <a:prstGeom prst="rect">
            <a:avLst/>
          </a:prstGeom>
        </p:spPr>
      </p:pic>
      <p:sp>
        <p:nvSpPr>
          <p:cNvPr id="12" name="TextBox 11">
            <a:extLst>
              <a:ext uri="{FF2B5EF4-FFF2-40B4-BE49-F238E27FC236}">
                <a16:creationId xmlns:a16="http://schemas.microsoft.com/office/drawing/2014/main" id="{744A28C7-6DBB-E348-A912-9134CEBCC271}"/>
              </a:ext>
            </a:extLst>
          </p:cNvPr>
          <p:cNvSpPr txBox="1"/>
          <p:nvPr/>
        </p:nvSpPr>
        <p:spPr>
          <a:xfrm rot="5400000">
            <a:off x="223759" y="327449"/>
            <a:ext cx="547137" cy="276999"/>
          </a:xfrm>
          <a:prstGeom prst="rect">
            <a:avLst/>
          </a:prstGeom>
          <a:noFill/>
        </p:spPr>
        <p:txBody>
          <a:bodyPr wrap="none" rtlCol="0">
            <a:spAutoFit/>
          </a:bodyPr>
          <a:lstStyle/>
          <a:p>
            <a:r>
              <a:rPr lang="en-GB" sz="1200" b="1" dirty="0">
                <a:solidFill>
                  <a:schemeClr val="bg1"/>
                </a:solidFill>
              </a:rPr>
              <a:t>Naive</a:t>
            </a:r>
          </a:p>
        </p:txBody>
      </p:sp>
      <p:sp>
        <p:nvSpPr>
          <p:cNvPr id="13" name="TextBox 12">
            <a:extLst>
              <a:ext uri="{FF2B5EF4-FFF2-40B4-BE49-F238E27FC236}">
                <a16:creationId xmlns:a16="http://schemas.microsoft.com/office/drawing/2014/main" id="{C3086072-535F-B046-BFB4-F8597A2324EF}"/>
              </a:ext>
            </a:extLst>
          </p:cNvPr>
          <p:cNvSpPr txBox="1"/>
          <p:nvPr/>
        </p:nvSpPr>
        <p:spPr>
          <a:xfrm rot="5400000">
            <a:off x="760429" y="327449"/>
            <a:ext cx="397866" cy="276999"/>
          </a:xfrm>
          <a:prstGeom prst="rect">
            <a:avLst/>
          </a:prstGeom>
          <a:noFill/>
        </p:spPr>
        <p:txBody>
          <a:bodyPr wrap="none" rtlCol="0">
            <a:spAutoFit/>
          </a:bodyPr>
          <a:lstStyle/>
          <a:p>
            <a:r>
              <a:rPr lang="en-GB" sz="1200" b="1" dirty="0">
                <a:solidFill>
                  <a:schemeClr val="bg1"/>
                </a:solidFill>
              </a:rPr>
              <a:t>IFN</a:t>
            </a:r>
          </a:p>
        </p:txBody>
      </p:sp>
      <p:sp>
        <p:nvSpPr>
          <p:cNvPr id="14" name="TextBox 13">
            <a:extLst>
              <a:ext uri="{FF2B5EF4-FFF2-40B4-BE49-F238E27FC236}">
                <a16:creationId xmlns:a16="http://schemas.microsoft.com/office/drawing/2014/main" id="{82DB8898-7D47-284B-AC24-22E0A620BD43}"/>
              </a:ext>
            </a:extLst>
          </p:cNvPr>
          <p:cNvSpPr txBox="1"/>
          <p:nvPr/>
        </p:nvSpPr>
        <p:spPr>
          <a:xfrm rot="5400000">
            <a:off x="1080401" y="327449"/>
            <a:ext cx="601447" cy="276999"/>
          </a:xfrm>
          <a:prstGeom prst="rect">
            <a:avLst/>
          </a:prstGeom>
          <a:noFill/>
        </p:spPr>
        <p:txBody>
          <a:bodyPr wrap="none" rtlCol="0">
            <a:spAutoFit/>
          </a:bodyPr>
          <a:lstStyle/>
          <a:p>
            <a:r>
              <a:rPr lang="en-GB" sz="1200" b="1" dirty="0">
                <a:solidFill>
                  <a:schemeClr val="bg1"/>
                </a:solidFill>
              </a:rPr>
              <a:t>LPS 2h</a:t>
            </a:r>
          </a:p>
        </p:txBody>
      </p:sp>
      <p:sp>
        <p:nvSpPr>
          <p:cNvPr id="16" name="TextBox 15">
            <a:extLst>
              <a:ext uri="{FF2B5EF4-FFF2-40B4-BE49-F238E27FC236}">
                <a16:creationId xmlns:a16="http://schemas.microsoft.com/office/drawing/2014/main" id="{FEFF6E27-7AE6-764C-A4F0-A4F0F342B143}"/>
              </a:ext>
            </a:extLst>
          </p:cNvPr>
          <p:cNvSpPr txBox="1"/>
          <p:nvPr/>
        </p:nvSpPr>
        <p:spPr>
          <a:xfrm rot="5400000">
            <a:off x="1528931" y="327449"/>
            <a:ext cx="679994" cy="276999"/>
          </a:xfrm>
          <a:prstGeom prst="rect">
            <a:avLst/>
          </a:prstGeom>
          <a:noFill/>
        </p:spPr>
        <p:txBody>
          <a:bodyPr wrap="none" rtlCol="0">
            <a:spAutoFit/>
          </a:bodyPr>
          <a:lstStyle/>
          <a:p>
            <a:r>
              <a:rPr lang="en-GB" sz="1200" b="1" dirty="0">
                <a:solidFill>
                  <a:schemeClr val="bg1"/>
                </a:solidFill>
              </a:rPr>
              <a:t>LPS 24h</a:t>
            </a:r>
          </a:p>
        </p:txBody>
      </p:sp>
      <p:pic>
        <p:nvPicPr>
          <p:cNvPr id="10" name="Picture 9">
            <a:extLst>
              <a:ext uri="{FF2B5EF4-FFF2-40B4-BE49-F238E27FC236}">
                <a16:creationId xmlns:a16="http://schemas.microsoft.com/office/drawing/2014/main" id="{694C8CF2-0EA8-A245-99D2-148AA08D06CD}"/>
              </a:ext>
            </a:extLst>
          </p:cNvPr>
          <p:cNvPicPr>
            <a:picLocks noChangeAspect="1"/>
          </p:cNvPicPr>
          <p:nvPr/>
        </p:nvPicPr>
        <p:blipFill>
          <a:blip r:embed="rId5"/>
          <a:stretch>
            <a:fillRect/>
          </a:stretch>
        </p:blipFill>
        <p:spPr>
          <a:xfrm>
            <a:off x="0" y="1730831"/>
            <a:ext cx="2203704" cy="1469136"/>
          </a:xfrm>
          <a:prstGeom prst="rect">
            <a:avLst/>
          </a:prstGeom>
        </p:spPr>
      </p:pic>
    </p:spTree>
    <p:extLst>
      <p:ext uri="{BB962C8B-B14F-4D97-AF65-F5344CB8AC3E}">
        <p14:creationId xmlns:p14="http://schemas.microsoft.com/office/powerpoint/2010/main" val="28598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B4327F8E-B75F-1448-B0D2-402B0B5546CA}" type="slidenum">
              <a:rPr lang="en-GB" smtClean="0">
                <a:latin typeface="Arial" charset="0"/>
                <a:ea typeface="Arial" charset="0"/>
                <a:cs typeface="Arial" charset="0"/>
              </a:rPr>
              <a:t>26</a:t>
            </a:fld>
            <a:endParaRPr lang="en-GB">
              <a:latin typeface="Arial" charset="0"/>
              <a:ea typeface="Arial" charset="0"/>
              <a:cs typeface="Arial" charset="0"/>
            </a:endParaRPr>
          </a:p>
        </p:txBody>
      </p:sp>
      <p:pic>
        <p:nvPicPr>
          <p:cNvPr id="13" name="Picture 12">
            <a:extLst>
              <a:ext uri="{FF2B5EF4-FFF2-40B4-BE49-F238E27FC236}">
                <a16:creationId xmlns:a16="http://schemas.microsoft.com/office/drawing/2014/main" id="{29AD957A-5056-7542-8840-5EBDEB3C8AD2}"/>
              </a:ext>
            </a:extLst>
          </p:cNvPr>
          <p:cNvPicPr>
            <a:picLocks noChangeAspect="1"/>
          </p:cNvPicPr>
          <p:nvPr/>
        </p:nvPicPr>
        <p:blipFill>
          <a:blip r:embed="rId3"/>
          <a:stretch>
            <a:fillRect/>
          </a:stretch>
        </p:blipFill>
        <p:spPr>
          <a:xfrm>
            <a:off x="22652" y="364506"/>
            <a:ext cx="9121347" cy="6080898"/>
          </a:xfrm>
          <a:prstGeom prst="rect">
            <a:avLst/>
          </a:prstGeom>
        </p:spPr>
      </p:pic>
    </p:spTree>
    <p:extLst>
      <p:ext uri="{BB962C8B-B14F-4D97-AF65-F5344CB8AC3E}">
        <p14:creationId xmlns:p14="http://schemas.microsoft.com/office/powerpoint/2010/main" val="8157313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320341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PCA animation: variance and reconstruction error">
            <a:extLst>
              <a:ext uri="{FF2B5EF4-FFF2-40B4-BE49-F238E27FC236}">
                <a16:creationId xmlns:a16="http://schemas.microsoft.com/office/drawing/2014/main" id="{62DC041E-609D-9148-88B9-7B4062F30E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600200"/>
            <a:ext cx="9144000" cy="36576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37D44151-E371-F646-995E-7957D83FFF46}"/>
              </a:ext>
            </a:extLst>
          </p:cNvPr>
          <p:cNvSpPr txBox="1"/>
          <p:nvPr/>
        </p:nvSpPr>
        <p:spPr>
          <a:xfrm>
            <a:off x="0" y="148281"/>
            <a:ext cx="9143999" cy="769441"/>
          </a:xfrm>
          <a:prstGeom prst="rect">
            <a:avLst/>
          </a:prstGeom>
          <a:noFill/>
        </p:spPr>
        <p:txBody>
          <a:bodyPr wrap="square" rtlCol="0">
            <a:spAutoFit/>
          </a:bodyPr>
          <a:lstStyle/>
          <a:p>
            <a:pPr algn="ctr"/>
            <a:r>
              <a:rPr lang="en-GB" sz="4400" dirty="0">
                <a:latin typeface="Arial" panose="020B0604020202020204" pitchFamily="34" charset="0"/>
                <a:cs typeface="Arial" panose="020B0604020202020204" pitchFamily="34" charset="0"/>
              </a:rPr>
              <a:t>PCA: defining components</a:t>
            </a:r>
            <a:endParaRPr lang="en-GB" sz="4400" dirty="0">
              <a:effectLst/>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F62C7ED9-A076-584D-803A-0F0C85560D34}"/>
              </a:ext>
            </a:extLst>
          </p:cNvPr>
          <p:cNvSpPr/>
          <p:nvPr/>
        </p:nvSpPr>
        <p:spPr>
          <a:xfrm>
            <a:off x="2286000" y="5438686"/>
            <a:ext cx="4572000" cy="923330"/>
          </a:xfrm>
          <a:prstGeom prst="rect">
            <a:avLst/>
          </a:prstGeom>
        </p:spPr>
        <p:txBody>
          <a:bodyPr>
            <a:spAutoFit/>
          </a:bodyPr>
          <a:lstStyle/>
          <a:p>
            <a:r>
              <a:rPr lang="en-GB" dirty="0">
                <a:solidFill>
                  <a:schemeClr val="bg2">
                    <a:lumMod val="40000"/>
                    <a:lumOff val="60000"/>
                  </a:schemeClr>
                </a:solidFill>
                <a:hlinkClick r:id="rId4">
                  <a:extLst>
                    <a:ext uri="{A12FA001-AC4F-418D-AE19-62706E023703}">
                      <ahyp:hlinkClr xmlns:ahyp="http://schemas.microsoft.com/office/drawing/2018/hyperlinkcolor" val="tx"/>
                    </a:ext>
                  </a:extLst>
                </a:hlinkClick>
              </a:rPr>
              <a:t>https://</a:t>
            </a:r>
            <a:r>
              <a:rPr lang="en-GB" dirty="0" err="1">
                <a:solidFill>
                  <a:schemeClr val="bg2">
                    <a:lumMod val="40000"/>
                    <a:lumOff val="60000"/>
                  </a:schemeClr>
                </a:solidFill>
                <a:hlinkClick r:id="rId4">
                  <a:extLst>
                    <a:ext uri="{A12FA001-AC4F-418D-AE19-62706E023703}">
                      <ahyp:hlinkClr xmlns:ahyp="http://schemas.microsoft.com/office/drawing/2018/hyperlinkcolor" val="tx"/>
                    </a:ext>
                  </a:extLst>
                </a:hlinkClick>
              </a:rPr>
              <a:t>stats.stackexchange.com</a:t>
            </a:r>
            <a:r>
              <a:rPr lang="en-GB" dirty="0">
                <a:solidFill>
                  <a:schemeClr val="bg2">
                    <a:lumMod val="40000"/>
                    <a:lumOff val="60000"/>
                  </a:schemeClr>
                </a:solidFill>
                <a:hlinkClick r:id="rId4">
                  <a:extLst>
                    <a:ext uri="{A12FA001-AC4F-418D-AE19-62706E023703}">
                      <ahyp:hlinkClr xmlns:ahyp="http://schemas.microsoft.com/office/drawing/2018/hyperlinkcolor" val="tx"/>
                    </a:ext>
                  </a:extLst>
                </a:hlinkClick>
              </a:rPr>
              <a:t>/questions/2691/making-sense-of-principal-component-analysis-eigenvectors-eigenvalues</a:t>
            </a:r>
            <a:endParaRPr lang="en-GB" dirty="0">
              <a:solidFill>
                <a:schemeClr val="bg2">
                  <a:lumMod val="40000"/>
                  <a:lumOff val="60000"/>
                </a:schemeClr>
              </a:solidFill>
            </a:endParaRPr>
          </a:p>
        </p:txBody>
      </p:sp>
    </p:spTree>
    <p:extLst>
      <p:ext uri="{BB962C8B-B14F-4D97-AF65-F5344CB8AC3E}">
        <p14:creationId xmlns:p14="http://schemas.microsoft.com/office/powerpoint/2010/main" val="19749153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4F1B397D-621D-1C4F-8A88-E84D405D91F8}"/>
              </a:ext>
            </a:extLst>
          </p:cNvPr>
          <p:cNvSpPr txBox="1"/>
          <p:nvPr/>
        </p:nvSpPr>
        <p:spPr>
          <a:xfrm>
            <a:off x="0" y="148281"/>
            <a:ext cx="9143999" cy="769441"/>
          </a:xfrm>
          <a:prstGeom prst="rect">
            <a:avLst/>
          </a:prstGeom>
          <a:noFill/>
        </p:spPr>
        <p:txBody>
          <a:bodyPr wrap="square" rtlCol="0">
            <a:spAutoFit/>
          </a:bodyPr>
          <a:lstStyle/>
          <a:p>
            <a:pPr algn="ctr"/>
            <a:r>
              <a:rPr lang="en-GB" sz="4400" dirty="0">
                <a:latin typeface="Arial" panose="020B0604020202020204" pitchFamily="34" charset="0"/>
                <a:cs typeface="Arial" panose="020B0604020202020204" pitchFamily="34" charset="0"/>
              </a:rPr>
              <a:t>PCA on highly correlated data</a:t>
            </a:r>
            <a:endParaRPr lang="en-GB" sz="4400" dirty="0">
              <a:effectLst/>
              <a:latin typeface="Arial" panose="020B0604020202020204" pitchFamily="34" charset="0"/>
              <a:cs typeface="Arial" panose="020B0604020202020204" pitchFamily="34" charset="0"/>
            </a:endParaRPr>
          </a:p>
        </p:txBody>
      </p:sp>
      <p:pic>
        <p:nvPicPr>
          <p:cNvPr id="22" name="Picture 21">
            <a:extLst>
              <a:ext uri="{FF2B5EF4-FFF2-40B4-BE49-F238E27FC236}">
                <a16:creationId xmlns:a16="http://schemas.microsoft.com/office/drawing/2014/main" id="{66397798-01A5-EB43-9C39-021516EB72B0}"/>
              </a:ext>
            </a:extLst>
          </p:cNvPr>
          <p:cNvPicPr>
            <a:picLocks noChangeAspect="1"/>
          </p:cNvPicPr>
          <p:nvPr/>
        </p:nvPicPr>
        <p:blipFill rotWithShape="1">
          <a:blip r:embed="rId3">
            <a:extLst>
              <a:ext uri="{28A0092B-C50C-407E-A947-70E740481C1C}">
                <a14:useLocalDpi xmlns:a14="http://schemas.microsoft.com/office/drawing/2010/main" val="0"/>
              </a:ext>
            </a:extLst>
          </a:blip>
          <a:srcRect l="11938" r="17793"/>
          <a:stretch/>
        </p:blipFill>
        <p:spPr>
          <a:xfrm>
            <a:off x="12355" y="1600200"/>
            <a:ext cx="3855309" cy="3657600"/>
          </a:xfrm>
          <a:prstGeom prst="rect">
            <a:avLst/>
          </a:prstGeom>
          <a:ln>
            <a:solidFill>
              <a:schemeClr val="bg1"/>
            </a:solidFill>
          </a:ln>
        </p:spPr>
      </p:pic>
      <p:pic>
        <p:nvPicPr>
          <p:cNvPr id="24" name="Picture 23">
            <a:extLst>
              <a:ext uri="{FF2B5EF4-FFF2-40B4-BE49-F238E27FC236}">
                <a16:creationId xmlns:a16="http://schemas.microsoft.com/office/drawing/2014/main" id="{72B07C62-A63B-B04B-B1D4-347EF2FBAE1F}"/>
              </a:ext>
            </a:extLst>
          </p:cNvPr>
          <p:cNvPicPr>
            <a:picLocks noChangeAspect="1"/>
          </p:cNvPicPr>
          <p:nvPr/>
        </p:nvPicPr>
        <p:blipFill rotWithShape="1">
          <a:blip r:embed="rId4">
            <a:extLst>
              <a:ext uri="{28A0092B-C50C-407E-A947-70E740481C1C}">
                <a14:useLocalDpi xmlns:a14="http://schemas.microsoft.com/office/drawing/2010/main" val="0"/>
              </a:ext>
            </a:extLst>
          </a:blip>
          <a:srcRect r="3829"/>
          <a:stretch/>
        </p:blipFill>
        <p:spPr>
          <a:xfrm>
            <a:off x="3867664" y="1600200"/>
            <a:ext cx="5276336" cy="3657600"/>
          </a:xfrm>
          <a:prstGeom prst="rect">
            <a:avLst/>
          </a:prstGeom>
          <a:ln>
            <a:solidFill>
              <a:schemeClr val="bg1"/>
            </a:solidFill>
          </a:ln>
        </p:spPr>
      </p:pic>
    </p:spTree>
    <p:extLst>
      <p:ext uri="{BB962C8B-B14F-4D97-AF65-F5344CB8AC3E}">
        <p14:creationId xmlns:p14="http://schemas.microsoft.com/office/powerpoint/2010/main" val="19979187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0AD39BD4-E6F0-1E45-9E69-A1AA42B4B0B0}"/>
              </a:ext>
            </a:extLst>
          </p:cNvPr>
          <p:cNvSpPr txBox="1"/>
          <p:nvPr/>
        </p:nvSpPr>
        <p:spPr>
          <a:xfrm>
            <a:off x="0" y="148281"/>
            <a:ext cx="9143999" cy="769441"/>
          </a:xfrm>
          <a:prstGeom prst="rect">
            <a:avLst/>
          </a:prstGeom>
          <a:noFill/>
        </p:spPr>
        <p:txBody>
          <a:bodyPr wrap="square" rtlCol="0">
            <a:spAutoFit/>
          </a:bodyPr>
          <a:lstStyle/>
          <a:p>
            <a:pPr algn="ctr"/>
            <a:r>
              <a:rPr lang="en-GB" sz="4400" dirty="0">
                <a:latin typeface="Arial" panose="020B0604020202020204" pitchFamily="34" charset="0"/>
                <a:cs typeface="Arial" panose="020B0604020202020204" pitchFamily="34" charset="0"/>
              </a:rPr>
              <a:t>PCA on uncorrelated data</a:t>
            </a:r>
            <a:endParaRPr lang="en-GB" sz="4400" dirty="0">
              <a:effectLst/>
              <a:latin typeface="Arial" panose="020B0604020202020204" pitchFamily="34" charset="0"/>
              <a:cs typeface="Arial" panose="020B0604020202020204" pitchFamily="34" charset="0"/>
            </a:endParaRPr>
          </a:p>
        </p:txBody>
      </p:sp>
      <p:pic>
        <p:nvPicPr>
          <p:cNvPr id="16" name="Picture 15">
            <a:extLst>
              <a:ext uri="{FF2B5EF4-FFF2-40B4-BE49-F238E27FC236}">
                <a16:creationId xmlns:a16="http://schemas.microsoft.com/office/drawing/2014/main" id="{6B114361-532D-F14B-8614-54422000256B}"/>
              </a:ext>
            </a:extLst>
          </p:cNvPr>
          <p:cNvPicPr>
            <a:picLocks noChangeAspect="1"/>
          </p:cNvPicPr>
          <p:nvPr/>
        </p:nvPicPr>
        <p:blipFill rotWithShape="1">
          <a:blip r:embed="rId3">
            <a:extLst>
              <a:ext uri="{28A0092B-C50C-407E-A947-70E740481C1C}">
                <a14:useLocalDpi xmlns:a14="http://schemas.microsoft.com/office/drawing/2010/main" val="0"/>
              </a:ext>
            </a:extLst>
          </a:blip>
          <a:srcRect l="12163" r="17567"/>
          <a:stretch/>
        </p:blipFill>
        <p:spPr>
          <a:xfrm>
            <a:off x="0" y="1600200"/>
            <a:ext cx="3855307" cy="3657600"/>
          </a:xfrm>
          <a:prstGeom prst="rect">
            <a:avLst/>
          </a:prstGeom>
        </p:spPr>
      </p:pic>
      <p:pic>
        <p:nvPicPr>
          <p:cNvPr id="18" name="Picture 17">
            <a:extLst>
              <a:ext uri="{FF2B5EF4-FFF2-40B4-BE49-F238E27FC236}">
                <a16:creationId xmlns:a16="http://schemas.microsoft.com/office/drawing/2014/main" id="{1B944DDB-53FF-B74C-BC0C-B613284361B4}"/>
              </a:ext>
            </a:extLst>
          </p:cNvPr>
          <p:cNvPicPr>
            <a:picLocks noChangeAspect="1"/>
          </p:cNvPicPr>
          <p:nvPr/>
        </p:nvPicPr>
        <p:blipFill rotWithShape="1">
          <a:blip r:embed="rId4">
            <a:extLst>
              <a:ext uri="{28A0092B-C50C-407E-A947-70E740481C1C}">
                <a14:useLocalDpi xmlns:a14="http://schemas.microsoft.com/office/drawing/2010/main" val="0"/>
              </a:ext>
            </a:extLst>
          </a:blip>
          <a:srcRect r="3603"/>
          <a:stretch/>
        </p:blipFill>
        <p:spPr>
          <a:xfrm>
            <a:off x="3855307" y="1600200"/>
            <a:ext cx="5288693" cy="3657600"/>
          </a:xfrm>
          <a:prstGeom prst="rect">
            <a:avLst/>
          </a:prstGeom>
          <a:ln>
            <a:solidFill>
              <a:schemeClr val="bg1"/>
            </a:solidFill>
          </a:ln>
        </p:spPr>
      </p:pic>
    </p:spTree>
    <p:extLst>
      <p:ext uri="{BB962C8B-B14F-4D97-AF65-F5344CB8AC3E}">
        <p14:creationId xmlns:p14="http://schemas.microsoft.com/office/powerpoint/2010/main" val="40169715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7800" y="12469"/>
            <a:ext cx="8813800" cy="762231"/>
          </a:xfrm>
        </p:spPr>
        <p:txBody>
          <a:bodyPr>
            <a:normAutofit/>
          </a:bodyPr>
          <a:lstStyle/>
          <a:p>
            <a:r>
              <a:rPr lang="en-US" dirty="0">
                <a:latin typeface="Arial" charset="0"/>
                <a:ea typeface="Arial" charset="0"/>
                <a:cs typeface="Arial" charset="0"/>
              </a:rPr>
              <a:t>Pilot data gene expression</a:t>
            </a:r>
          </a:p>
        </p:txBody>
      </p:sp>
      <p:sp>
        <p:nvSpPr>
          <p:cNvPr id="3" name="Slide Number Placeholder 2"/>
          <p:cNvSpPr>
            <a:spLocks noGrp="1"/>
          </p:cNvSpPr>
          <p:nvPr>
            <p:ph type="sldNum" sz="quarter" idx="12"/>
          </p:nvPr>
        </p:nvSpPr>
        <p:spPr/>
        <p:txBody>
          <a:bodyPr/>
          <a:lstStyle/>
          <a:p>
            <a:fld id="{B4327F8E-B75F-1448-B0D2-402B0B5546CA}" type="slidenum">
              <a:rPr lang="en-GB" smtClean="0">
                <a:latin typeface="Arial" charset="0"/>
                <a:ea typeface="Arial" charset="0"/>
                <a:cs typeface="Arial" charset="0"/>
              </a:rPr>
              <a:t>6</a:t>
            </a:fld>
            <a:endParaRPr lang="en-GB">
              <a:latin typeface="Arial" charset="0"/>
              <a:ea typeface="Arial" charset="0"/>
              <a:cs typeface="Arial" charset="0"/>
            </a:endParaRPr>
          </a:p>
        </p:txBody>
      </p:sp>
      <p:pic>
        <p:nvPicPr>
          <p:cNvPr id="12" name="Picture 11" descr="Screenshot 2017-09-05 13.51.36.png"/>
          <p:cNvPicPr>
            <a:picLocks noChangeAspect="1"/>
          </p:cNvPicPr>
          <p:nvPr/>
        </p:nvPicPr>
        <p:blipFill rotWithShape="1">
          <a:blip r:embed="rId3">
            <a:duotone>
              <a:prstClr val="black"/>
              <a:schemeClr val="accent2">
                <a:tint val="45000"/>
                <a:satMod val="400000"/>
              </a:schemeClr>
            </a:duotone>
            <a:extLst>
              <a:ext uri="{28A0092B-C50C-407E-A947-70E740481C1C}">
                <a14:useLocalDpi xmlns:a14="http://schemas.microsoft.com/office/drawing/2010/main" val="0"/>
              </a:ext>
            </a:extLst>
          </a:blip>
          <a:srcRect l="12245" t="28465" r="12074" b="9653"/>
          <a:stretch/>
        </p:blipFill>
        <p:spPr>
          <a:xfrm>
            <a:off x="1368713" y="1356092"/>
            <a:ext cx="2034802" cy="2280825"/>
          </a:xfrm>
          <a:prstGeom prst="rect">
            <a:avLst/>
          </a:prstGeom>
          <a:noFill/>
        </p:spPr>
      </p:pic>
      <p:grpSp>
        <p:nvGrpSpPr>
          <p:cNvPr id="15" name="Group 14"/>
          <p:cNvGrpSpPr/>
          <p:nvPr/>
        </p:nvGrpSpPr>
        <p:grpSpPr>
          <a:xfrm>
            <a:off x="404410" y="1403098"/>
            <a:ext cx="521639" cy="2320067"/>
            <a:chOff x="2501373" y="704369"/>
            <a:chExt cx="306041" cy="1370257"/>
          </a:xfrm>
        </p:grpSpPr>
        <p:sp>
          <p:nvSpPr>
            <p:cNvPr id="16" name="TextBox 15"/>
            <p:cNvSpPr txBox="1"/>
            <p:nvPr/>
          </p:nvSpPr>
          <p:spPr>
            <a:xfrm rot="16200000">
              <a:off x="2088899" y="1116843"/>
              <a:ext cx="1041632" cy="216684"/>
            </a:xfrm>
            <a:prstGeom prst="rect">
              <a:avLst/>
            </a:prstGeom>
            <a:noFill/>
          </p:spPr>
          <p:txBody>
            <a:bodyPr wrap="square" rtlCol="0">
              <a:spAutoFit/>
            </a:bodyPr>
            <a:lstStyle/>
            <a:p>
              <a:r>
                <a:rPr lang="en-US" dirty="0">
                  <a:latin typeface="Arial" charset="0"/>
                  <a:ea typeface="Arial" charset="0"/>
                  <a:cs typeface="Arial" charset="0"/>
                </a:rPr>
                <a:t>genes</a:t>
              </a:r>
            </a:p>
          </p:txBody>
        </p:sp>
        <p:cxnSp>
          <p:nvCxnSpPr>
            <p:cNvPr id="17" name="Straight Arrow Connector 16"/>
            <p:cNvCxnSpPr/>
            <p:nvPr/>
          </p:nvCxnSpPr>
          <p:spPr>
            <a:xfrm>
              <a:off x="2807414" y="744392"/>
              <a:ext cx="0" cy="1330234"/>
            </a:xfrm>
            <a:prstGeom prst="straightConnector1">
              <a:avLst/>
            </a:prstGeom>
            <a:ln w="19050">
              <a:solidFill>
                <a:schemeClr val="tx1"/>
              </a:solidFill>
              <a:tailEnd type="arrow" w="med" len="sm"/>
            </a:ln>
          </p:spPr>
          <p:style>
            <a:lnRef idx="2">
              <a:schemeClr val="accent1"/>
            </a:lnRef>
            <a:fillRef idx="0">
              <a:schemeClr val="accent1"/>
            </a:fillRef>
            <a:effectRef idx="1">
              <a:schemeClr val="accent1"/>
            </a:effectRef>
            <a:fontRef idx="minor">
              <a:schemeClr val="tx1"/>
            </a:fontRef>
          </p:style>
        </p:cxnSp>
      </p:grpSp>
      <p:sp>
        <p:nvSpPr>
          <p:cNvPr id="24" name="TextBox 23"/>
          <p:cNvSpPr txBox="1"/>
          <p:nvPr/>
        </p:nvSpPr>
        <p:spPr>
          <a:xfrm>
            <a:off x="1531690" y="780782"/>
            <a:ext cx="1740196" cy="369332"/>
          </a:xfrm>
          <a:prstGeom prst="rect">
            <a:avLst/>
          </a:prstGeom>
          <a:noFill/>
        </p:spPr>
        <p:txBody>
          <a:bodyPr wrap="square" rtlCol="0">
            <a:spAutoFit/>
          </a:bodyPr>
          <a:lstStyle/>
          <a:p>
            <a:r>
              <a:rPr lang="en-US" dirty="0">
                <a:latin typeface="Arial" charset="0"/>
                <a:ea typeface="Arial" charset="0"/>
                <a:cs typeface="Arial" charset="0"/>
              </a:rPr>
              <a:t>donor</a:t>
            </a:r>
          </a:p>
        </p:txBody>
      </p:sp>
      <p:cxnSp>
        <p:nvCxnSpPr>
          <p:cNvPr id="25" name="Straight Arrow Connector 24"/>
          <p:cNvCxnSpPr/>
          <p:nvPr/>
        </p:nvCxnSpPr>
        <p:spPr>
          <a:xfrm>
            <a:off x="1368713" y="1139475"/>
            <a:ext cx="2034802" cy="0"/>
          </a:xfrm>
          <a:prstGeom prst="straightConnector1">
            <a:avLst/>
          </a:prstGeom>
          <a:ln w="19050">
            <a:solidFill>
              <a:schemeClr val="tx1"/>
            </a:solidFill>
            <a:tailEnd type="arrow" w="med" len="sm"/>
          </a:ln>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1368713" y="3636917"/>
            <a:ext cx="2735392" cy="707886"/>
          </a:xfrm>
          <a:prstGeom prst="rect">
            <a:avLst/>
          </a:prstGeom>
          <a:noFill/>
        </p:spPr>
        <p:txBody>
          <a:bodyPr wrap="square" rtlCol="0">
            <a:spAutoFit/>
          </a:bodyPr>
          <a:lstStyle/>
          <a:p>
            <a:r>
              <a:rPr lang="en-US" sz="2000" dirty="0">
                <a:latin typeface="Arial" charset="0"/>
                <a:ea typeface="Arial" charset="0"/>
                <a:cs typeface="Arial" charset="0"/>
              </a:rPr>
              <a:t>Non-treated, ‘naive’, </a:t>
            </a:r>
          </a:p>
          <a:p>
            <a:r>
              <a:rPr lang="en-US" sz="2000" dirty="0">
                <a:latin typeface="Arial" charset="0"/>
                <a:ea typeface="Arial" charset="0"/>
                <a:cs typeface="Arial" charset="0"/>
              </a:rPr>
              <a:t>monocytes</a:t>
            </a:r>
          </a:p>
        </p:txBody>
      </p:sp>
    </p:spTree>
    <p:extLst>
      <p:ext uri="{BB962C8B-B14F-4D97-AF65-F5344CB8AC3E}">
        <p14:creationId xmlns:p14="http://schemas.microsoft.com/office/powerpoint/2010/main" val="26052151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7800" y="12469"/>
            <a:ext cx="8813800" cy="762231"/>
          </a:xfrm>
        </p:spPr>
        <p:txBody>
          <a:bodyPr>
            <a:normAutofit/>
          </a:bodyPr>
          <a:lstStyle/>
          <a:p>
            <a:r>
              <a:rPr lang="en-US" dirty="0">
                <a:latin typeface="Arial" charset="0"/>
                <a:ea typeface="Arial" charset="0"/>
                <a:cs typeface="Arial" charset="0"/>
              </a:rPr>
              <a:t>Pilot data gene expression</a:t>
            </a:r>
          </a:p>
        </p:txBody>
      </p:sp>
      <p:sp>
        <p:nvSpPr>
          <p:cNvPr id="3" name="Slide Number Placeholder 2"/>
          <p:cNvSpPr>
            <a:spLocks noGrp="1"/>
          </p:cNvSpPr>
          <p:nvPr>
            <p:ph type="sldNum" sz="quarter" idx="12"/>
          </p:nvPr>
        </p:nvSpPr>
        <p:spPr/>
        <p:txBody>
          <a:bodyPr/>
          <a:lstStyle/>
          <a:p>
            <a:fld id="{B4327F8E-B75F-1448-B0D2-402B0B5546CA}" type="slidenum">
              <a:rPr lang="en-GB" smtClean="0">
                <a:latin typeface="Arial" charset="0"/>
                <a:ea typeface="Arial" charset="0"/>
                <a:cs typeface="Arial" charset="0"/>
              </a:rPr>
              <a:t>7</a:t>
            </a:fld>
            <a:endParaRPr lang="en-GB">
              <a:latin typeface="Arial" charset="0"/>
              <a:ea typeface="Arial" charset="0"/>
              <a:cs typeface="Arial" charset="0"/>
            </a:endParaRPr>
          </a:p>
        </p:txBody>
      </p:sp>
      <p:pic>
        <p:nvPicPr>
          <p:cNvPr id="12" name="Picture 11" descr="Screenshot 2017-09-05 13.51.36.png"/>
          <p:cNvPicPr>
            <a:picLocks noChangeAspect="1"/>
          </p:cNvPicPr>
          <p:nvPr/>
        </p:nvPicPr>
        <p:blipFill rotWithShape="1">
          <a:blip r:embed="rId3">
            <a:duotone>
              <a:prstClr val="black"/>
              <a:schemeClr val="accent2">
                <a:tint val="45000"/>
                <a:satMod val="400000"/>
              </a:schemeClr>
            </a:duotone>
            <a:extLst>
              <a:ext uri="{28A0092B-C50C-407E-A947-70E740481C1C}">
                <a14:useLocalDpi xmlns:a14="http://schemas.microsoft.com/office/drawing/2010/main" val="0"/>
              </a:ext>
            </a:extLst>
          </a:blip>
          <a:srcRect l="12245" t="28465" r="12074" b="9653"/>
          <a:stretch/>
        </p:blipFill>
        <p:spPr>
          <a:xfrm>
            <a:off x="1368713" y="1356092"/>
            <a:ext cx="2034802" cy="2280825"/>
          </a:xfrm>
          <a:prstGeom prst="rect">
            <a:avLst/>
          </a:prstGeom>
          <a:noFill/>
        </p:spPr>
      </p:pic>
      <p:grpSp>
        <p:nvGrpSpPr>
          <p:cNvPr id="15" name="Group 14"/>
          <p:cNvGrpSpPr/>
          <p:nvPr/>
        </p:nvGrpSpPr>
        <p:grpSpPr>
          <a:xfrm>
            <a:off x="404410" y="1403098"/>
            <a:ext cx="521639" cy="2320067"/>
            <a:chOff x="2501373" y="704369"/>
            <a:chExt cx="306041" cy="1370257"/>
          </a:xfrm>
        </p:grpSpPr>
        <p:sp>
          <p:nvSpPr>
            <p:cNvPr id="16" name="TextBox 15"/>
            <p:cNvSpPr txBox="1"/>
            <p:nvPr/>
          </p:nvSpPr>
          <p:spPr>
            <a:xfrm rot="16200000">
              <a:off x="2088899" y="1116843"/>
              <a:ext cx="1041632" cy="216684"/>
            </a:xfrm>
            <a:prstGeom prst="rect">
              <a:avLst/>
            </a:prstGeom>
            <a:noFill/>
          </p:spPr>
          <p:txBody>
            <a:bodyPr wrap="square" rtlCol="0">
              <a:spAutoFit/>
            </a:bodyPr>
            <a:lstStyle/>
            <a:p>
              <a:r>
                <a:rPr lang="en-US" dirty="0">
                  <a:latin typeface="Arial" charset="0"/>
                  <a:ea typeface="Arial" charset="0"/>
                  <a:cs typeface="Arial" charset="0"/>
                </a:rPr>
                <a:t>genes</a:t>
              </a:r>
            </a:p>
          </p:txBody>
        </p:sp>
        <p:cxnSp>
          <p:nvCxnSpPr>
            <p:cNvPr id="17" name="Straight Arrow Connector 16"/>
            <p:cNvCxnSpPr/>
            <p:nvPr/>
          </p:nvCxnSpPr>
          <p:spPr>
            <a:xfrm>
              <a:off x="2807414" y="744392"/>
              <a:ext cx="0" cy="1330234"/>
            </a:xfrm>
            <a:prstGeom prst="straightConnector1">
              <a:avLst/>
            </a:prstGeom>
            <a:ln w="19050">
              <a:solidFill>
                <a:schemeClr val="tx1"/>
              </a:solidFill>
              <a:tailEnd type="arrow" w="med" len="sm"/>
            </a:ln>
          </p:spPr>
          <p:style>
            <a:lnRef idx="2">
              <a:schemeClr val="accent1"/>
            </a:lnRef>
            <a:fillRef idx="0">
              <a:schemeClr val="accent1"/>
            </a:fillRef>
            <a:effectRef idx="1">
              <a:schemeClr val="accent1"/>
            </a:effectRef>
            <a:fontRef idx="minor">
              <a:schemeClr val="tx1"/>
            </a:fontRef>
          </p:style>
        </p:cxnSp>
      </p:grpSp>
      <p:sp>
        <p:nvSpPr>
          <p:cNvPr id="24" name="TextBox 23"/>
          <p:cNvSpPr txBox="1"/>
          <p:nvPr/>
        </p:nvSpPr>
        <p:spPr>
          <a:xfrm>
            <a:off x="1531690" y="780782"/>
            <a:ext cx="1740196" cy="369332"/>
          </a:xfrm>
          <a:prstGeom prst="rect">
            <a:avLst/>
          </a:prstGeom>
          <a:noFill/>
        </p:spPr>
        <p:txBody>
          <a:bodyPr wrap="square" rtlCol="0">
            <a:spAutoFit/>
          </a:bodyPr>
          <a:lstStyle/>
          <a:p>
            <a:r>
              <a:rPr lang="en-US" dirty="0">
                <a:latin typeface="Arial" charset="0"/>
                <a:ea typeface="Arial" charset="0"/>
                <a:cs typeface="Arial" charset="0"/>
              </a:rPr>
              <a:t>donor</a:t>
            </a:r>
          </a:p>
        </p:txBody>
      </p:sp>
      <p:pic>
        <p:nvPicPr>
          <p:cNvPr id="11" name="Picture 10" descr="Screenshot 2017-09-05 13.51.36.png"/>
          <p:cNvPicPr>
            <a:picLocks noChangeAspect="1"/>
          </p:cNvPicPr>
          <p:nvPr/>
        </p:nvPicPr>
        <p:blipFill rotWithShape="1">
          <a:blip r:embed="rId3">
            <a:duotone>
              <a:prstClr val="black"/>
              <a:schemeClr val="accent3">
                <a:tint val="45000"/>
                <a:satMod val="400000"/>
              </a:schemeClr>
            </a:duotone>
            <a:extLst>
              <a:ext uri="{28A0092B-C50C-407E-A947-70E740481C1C}">
                <a14:useLocalDpi xmlns:a14="http://schemas.microsoft.com/office/drawing/2010/main" val="0"/>
              </a:ext>
            </a:extLst>
          </a:blip>
          <a:srcRect l="12245" t="28465" r="12074" b="9653"/>
          <a:stretch/>
        </p:blipFill>
        <p:spPr>
          <a:xfrm>
            <a:off x="2455721" y="2186448"/>
            <a:ext cx="2034800" cy="2280825"/>
          </a:xfrm>
          <a:prstGeom prst="rect">
            <a:avLst/>
          </a:prstGeom>
          <a:noFill/>
        </p:spPr>
      </p:pic>
      <p:sp>
        <p:nvSpPr>
          <p:cNvPr id="13" name="TextBox 12"/>
          <p:cNvSpPr txBox="1"/>
          <p:nvPr/>
        </p:nvSpPr>
        <p:spPr>
          <a:xfrm>
            <a:off x="1368713" y="3636917"/>
            <a:ext cx="1425377" cy="400110"/>
          </a:xfrm>
          <a:prstGeom prst="rect">
            <a:avLst/>
          </a:prstGeom>
          <a:noFill/>
        </p:spPr>
        <p:txBody>
          <a:bodyPr wrap="square" rtlCol="0">
            <a:spAutoFit/>
          </a:bodyPr>
          <a:lstStyle/>
          <a:p>
            <a:r>
              <a:rPr lang="en-US" sz="2000" dirty="0">
                <a:latin typeface="Arial" charset="0"/>
                <a:ea typeface="Arial" charset="0"/>
                <a:cs typeface="Arial" charset="0"/>
              </a:rPr>
              <a:t>Naive</a:t>
            </a:r>
          </a:p>
        </p:txBody>
      </p:sp>
      <p:sp>
        <p:nvSpPr>
          <p:cNvPr id="14" name="TextBox 13"/>
          <p:cNvSpPr txBox="1"/>
          <p:nvPr/>
        </p:nvSpPr>
        <p:spPr>
          <a:xfrm>
            <a:off x="2455721" y="4479620"/>
            <a:ext cx="2651016" cy="707886"/>
          </a:xfrm>
          <a:prstGeom prst="rect">
            <a:avLst/>
          </a:prstGeom>
          <a:noFill/>
        </p:spPr>
        <p:txBody>
          <a:bodyPr wrap="square" rtlCol="0">
            <a:spAutoFit/>
          </a:bodyPr>
          <a:lstStyle/>
          <a:p>
            <a:r>
              <a:rPr lang="en-US" sz="2000" dirty="0" err="1">
                <a:latin typeface="Arial" charset="0"/>
                <a:ea typeface="Arial" charset="0"/>
                <a:cs typeface="Arial" charset="0"/>
              </a:rPr>
              <a:t>IFNγ</a:t>
            </a:r>
            <a:r>
              <a:rPr lang="en-US" sz="2000" dirty="0">
                <a:latin typeface="Arial" charset="0"/>
                <a:ea typeface="Arial" charset="0"/>
                <a:cs typeface="Arial" charset="0"/>
              </a:rPr>
              <a:t> treated</a:t>
            </a:r>
          </a:p>
          <a:p>
            <a:r>
              <a:rPr lang="en-US" sz="2000" dirty="0">
                <a:latin typeface="Arial" charset="0"/>
                <a:ea typeface="Arial" charset="0"/>
                <a:cs typeface="Arial" charset="0"/>
              </a:rPr>
              <a:t>monocytes</a:t>
            </a:r>
          </a:p>
        </p:txBody>
      </p:sp>
      <p:cxnSp>
        <p:nvCxnSpPr>
          <p:cNvPr id="18" name="Straight Arrow Connector 17"/>
          <p:cNvCxnSpPr/>
          <p:nvPr/>
        </p:nvCxnSpPr>
        <p:spPr>
          <a:xfrm>
            <a:off x="1368713" y="1139475"/>
            <a:ext cx="2034802" cy="0"/>
          </a:xfrm>
          <a:prstGeom prst="straightConnector1">
            <a:avLst/>
          </a:prstGeom>
          <a:ln w="19050">
            <a:solidFill>
              <a:schemeClr val="tx1"/>
            </a:solidFill>
            <a:tailEnd type="arrow" w="med" len="sm"/>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536269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7800" y="12469"/>
            <a:ext cx="8813800" cy="762231"/>
          </a:xfrm>
        </p:spPr>
        <p:txBody>
          <a:bodyPr>
            <a:normAutofit/>
          </a:bodyPr>
          <a:lstStyle/>
          <a:p>
            <a:r>
              <a:rPr lang="en-US" dirty="0">
                <a:latin typeface="Arial" charset="0"/>
                <a:ea typeface="Arial" charset="0"/>
                <a:cs typeface="Arial" charset="0"/>
              </a:rPr>
              <a:t>Pilot data gene expression</a:t>
            </a:r>
          </a:p>
        </p:txBody>
      </p:sp>
      <p:sp>
        <p:nvSpPr>
          <p:cNvPr id="3" name="Slide Number Placeholder 2"/>
          <p:cNvSpPr>
            <a:spLocks noGrp="1"/>
          </p:cNvSpPr>
          <p:nvPr>
            <p:ph type="sldNum" sz="quarter" idx="12"/>
          </p:nvPr>
        </p:nvSpPr>
        <p:spPr/>
        <p:txBody>
          <a:bodyPr/>
          <a:lstStyle/>
          <a:p>
            <a:fld id="{B4327F8E-B75F-1448-B0D2-402B0B5546CA}" type="slidenum">
              <a:rPr lang="en-GB" smtClean="0">
                <a:latin typeface="Arial" charset="0"/>
                <a:ea typeface="Arial" charset="0"/>
                <a:cs typeface="Arial" charset="0"/>
              </a:rPr>
              <a:t>8</a:t>
            </a:fld>
            <a:endParaRPr lang="en-GB">
              <a:latin typeface="Arial" charset="0"/>
              <a:ea typeface="Arial" charset="0"/>
              <a:cs typeface="Arial" charset="0"/>
            </a:endParaRPr>
          </a:p>
        </p:txBody>
      </p:sp>
      <p:pic>
        <p:nvPicPr>
          <p:cNvPr id="12" name="Picture 11" descr="Screenshot 2017-09-05 13.51.36.png"/>
          <p:cNvPicPr>
            <a:picLocks noChangeAspect="1"/>
          </p:cNvPicPr>
          <p:nvPr/>
        </p:nvPicPr>
        <p:blipFill rotWithShape="1">
          <a:blip r:embed="rId3">
            <a:duotone>
              <a:prstClr val="black"/>
              <a:schemeClr val="accent2">
                <a:tint val="45000"/>
                <a:satMod val="400000"/>
              </a:schemeClr>
            </a:duotone>
            <a:extLst>
              <a:ext uri="{28A0092B-C50C-407E-A947-70E740481C1C}">
                <a14:useLocalDpi xmlns:a14="http://schemas.microsoft.com/office/drawing/2010/main" val="0"/>
              </a:ext>
            </a:extLst>
          </a:blip>
          <a:srcRect l="12245" t="28465" r="12074" b="9653"/>
          <a:stretch/>
        </p:blipFill>
        <p:spPr>
          <a:xfrm>
            <a:off x="1368713" y="1356092"/>
            <a:ext cx="2034802" cy="2280825"/>
          </a:xfrm>
          <a:prstGeom prst="rect">
            <a:avLst/>
          </a:prstGeom>
          <a:noFill/>
        </p:spPr>
      </p:pic>
      <p:grpSp>
        <p:nvGrpSpPr>
          <p:cNvPr id="15" name="Group 14"/>
          <p:cNvGrpSpPr/>
          <p:nvPr/>
        </p:nvGrpSpPr>
        <p:grpSpPr>
          <a:xfrm>
            <a:off x="404410" y="1403098"/>
            <a:ext cx="521639" cy="2320067"/>
            <a:chOff x="2501373" y="704369"/>
            <a:chExt cx="306041" cy="1370257"/>
          </a:xfrm>
        </p:grpSpPr>
        <p:sp>
          <p:nvSpPr>
            <p:cNvPr id="16" name="TextBox 15"/>
            <p:cNvSpPr txBox="1"/>
            <p:nvPr/>
          </p:nvSpPr>
          <p:spPr>
            <a:xfrm rot="16200000">
              <a:off x="2088899" y="1116843"/>
              <a:ext cx="1041632" cy="216684"/>
            </a:xfrm>
            <a:prstGeom prst="rect">
              <a:avLst/>
            </a:prstGeom>
            <a:noFill/>
          </p:spPr>
          <p:txBody>
            <a:bodyPr wrap="square" rtlCol="0">
              <a:spAutoFit/>
            </a:bodyPr>
            <a:lstStyle/>
            <a:p>
              <a:r>
                <a:rPr lang="en-US" dirty="0">
                  <a:latin typeface="Arial" charset="0"/>
                  <a:ea typeface="Arial" charset="0"/>
                  <a:cs typeface="Arial" charset="0"/>
                </a:rPr>
                <a:t>genes</a:t>
              </a:r>
            </a:p>
          </p:txBody>
        </p:sp>
        <p:cxnSp>
          <p:nvCxnSpPr>
            <p:cNvPr id="17" name="Straight Arrow Connector 16"/>
            <p:cNvCxnSpPr/>
            <p:nvPr/>
          </p:nvCxnSpPr>
          <p:spPr>
            <a:xfrm>
              <a:off x="2807414" y="744392"/>
              <a:ext cx="0" cy="1330234"/>
            </a:xfrm>
            <a:prstGeom prst="straightConnector1">
              <a:avLst/>
            </a:prstGeom>
            <a:ln w="19050">
              <a:solidFill>
                <a:schemeClr val="tx1"/>
              </a:solidFill>
              <a:tailEnd type="arrow" w="med" len="sm"/>
            </a:ln>
          </p:spPr>
          <p:style>
            <a:lnRef idx="2">
              <a:schemeClr val="accent1"/>
            </a:lnRef>
            <a:fillRef idx="0">
              <a:schemeClr val="accent1"/>
            </a:fillRef>
            <a:effectRef idx="1">
              <a:schemeClr val="accent1"/>
            </a:effectRef>
            <a:fontRef idx="minor">
              <a:schemeClr val="tx1"/>
            </a:fontRef>
          </p:style>
        </p:cxnSp>
      </p:grpSp>
      <p:sp>
        <p:nvSpPr>
          <p:cNvPr id="24" name="TextBox 23"/>
          <p:cNvSpPr txBox="1"/>
          <p:nvPr/>
        </p:nvSpPr>
        <p:spPr>
          <a:xfrm>
            <a:off x="1531690" y="780782"/>
            <a:ext cx="1740196" cy="369332"/>
          </a:xfrm>
          <a:prstGeom prst="rect">
            <a:avLst/>
          </a:prstGeom>
          <a:noFill/>
        </p:spPr>
        <p:txBody>
          <a:bodyPr wrap="square" rtlCol="0">
            <a:spAutoFit/>
          </a:bodyPr>
          <a:lstStyle/>
          <a:p>
            <a:r>
              <a:rPr lang="en-US" dirty="0">
                <a:latin typeface="Arial" charset="0"/>
                <a:ea typeface="Arial" charset="0"/>
                <a:cs typeface="Arial" charset="0"/>
              </a:rPr>
              <a:t>donor</a:t>
            </a:r>
          </a:p>
        </p:txBody>
      </p:sp>
      <p:pic>
        <p:nvPicPr>
          <p:cNvPr id="11" name="Picture 10" descr="Screenshot 2017-09-05 13.51.36.png"/>
          <p:cNvPicPr>
            <a:picLocks noChangeAspect="1"/>
          </p:cNvPicPr>
          <p:nvPr/>
        </p:nvPicPr>
        <p:blipFill rotWithShape="1">
          <a:blip r:embed="rId3">
            <a:duotone>
              <a:prstClr val="black"/>
              <a:schemeClr val="accent3">
                <a:tint val="45000"/>
                <a:satMod val="400000"/>
              </a:schemeClr>
            </a:duotone>
            <a:extLst>
              <a:ext uri="{28A0092B-C50C-407E-A947-70E740481C1C}">
                <a14:useLocalDpi xmlns:a14="http://schemas.microsoft.com/office/drawing/2010/main" val="0"/>
              </a:ext>
            </a:extLst>
          </a:blip>
          <a:srcRect l="12245" t="28465" r="12074" b="9653"/>
          <a:stretch/>
        </p:blipFill>
        <p:spPr>
          <a:xfrm>
            <a:off x="2455721" y="2186448"/>
            <a:ext cx="2034800" cy="2280825"/>
          </a:xfrm>
          <a:prstGeom prst="rect">
            <a:avLst/>
          </a:prstGeom>
          <a:noFill/>
        </p:spPr>
      </p:pic>
      <p:sp>
        <p:nvSpPr>
          <p:cNvPr id="13" name="TextBox 12"/>
          <p:cNvSpPr txBox="1"/>
          <p:nvPr/>
        </p:nvSpPr>
        <p:spPr>
          <a:xfrm>
            <a:off x="1368713" y="3636917"/>
            <a:ext cx="1425377" cy="400110"/>
          </a:xfrm>
          <a:prstGeom prst="rect">
            <a:avLst/>
          </a:prstGeom>
          <a:noFill/>
        </p:spPr>
        <p:txBody>
          <a:bodyPr wrap="square" rtlCol="0">
            <a:spAutoFit/>
          </a:bodyPr>
          <a:lstStyle/>
          <a:p>
            <a:r>
              <a:rPr lang="en-US" sz="2000" dirty="0">
                <a:latin typeface="Arial" charset="0"/>
                <a:ea typeface="Arial" charset="0"/>
                <a:cs typeface="Arial" charset="0"/>
              </a:rPr>
              <a:t>Naive</a:t>
            </a:r>
          </a:p>
        </p:txBody>
      </p:sp>
      <p:sp>
        <p:nvSpPr>
          <p:cNvPr id="14" name="TextBox 13"/>
          <p:cNvSpPr txBox="1"/>
          <p:nvPr/>
        </p:nvSpPr>
        <p:spPr>
          <a:xfrm>
            <a:off x="2455721" y="4479620"/>
            <a:ext cx="1037696" cy="400110"/>
          </a:xfrm>
          <a:prstGeom prst="rect">
            <a:avLst/>
          </a:prstGeom>
          <a:noFill/>
        </p:spPr>
        <p:txBody>
          <a:bodyPr wrap="square" rtlCol="0">
            <a:spAutoFit/>
          </a:bodyPr>
          <a:lstStyle/>
          <a:p>
            <a:r>
              <a:rPr lang="en-US" sz="2000" dirty="0" err="1">
                <a:latin typeface="Arial" charset="0"/>
                <a:ea typeface="Arial" charset="0"/>
                <a:cs typeface="Arial" charset="0"/>
              </a:rPr>
              <a:t>IFNγ</a:t>
            </a:r>
            <a:endParaRPr lang="en-US" sz="2000" dirty="0">
              <a:latin typeface="Arial" charset="0"/>
              <a:ea typeface="Arial" charset="0"/>
              <a:cs typeface="Arial" charset="0"/>
            </a:endParaRPr>
          </a:p>
        </p:txBody>
      </p:sp>
      <p:pic>
        <p:nvPicPr>
          <p:cNvPr id="18" name="Picture 17" descr="Screenshot 2017-09-05 13.51.36.png"/>
          <p:cNvPicPr>
            <a:picLocks noChangeAspect="1"/>
          </p:cNvPicPr>
          <p:nvPr/>
        </p:nvPicPr>
        <p:blipFill rotWithShape="1">
          <a:blip r:embed="rId3">
            <a:duotone>
              <a:prstClr val="black"/>
              <a:schemeClr val="accent1">
                <a:tint val="45000"/>
                <a:satMod val="400000"/>
              </a:schemeClr>
            </a:duotone>
            <a:extLst>
              <a:ext uri="{28A0092B-C50C-407E-A947-70E740481C1C}">
                <a14:useLocalDpi xmlns:a14="http://schemas.microsoft.com/office/drawing/2010/main" val="0"/>
              </a:ext>
            </a:extLst>
          </a:blip>
          <a:srcRect l="12245" t="28465" r="12074" b="9653"/>
          <a:stretch/>
        </p:blipFill>
        <p:spPr>
          <a:xfrm>
            <a:off x="3603218" y="3021278"/>
            <a:ext cx="2034800" cy="2280825"/>
          </a:xfrm>
          <a:prstGeom prst="rect">
            <a:avLst/>
          </a:prstGeom>
          <a:noFill/>
        </p:spPr>
      </p:pic>
      <p:sp>
        <p:nvSpPr>
          <p:cNvPr id="4" name="Rectangle 3"/>
          <p:cNvSpPr/>
          <p:nvPr/>
        </p:nvSpPr>
        <p:spPr>
          <a:xfrm>
            <a:off x="3603218" y="5302103"/>
            <a:ext cx="5540782" cy="707886"/>
          </a:xfrm>
          <a:prstGeom prst="rect">
            <a:avLst/>
          </a:prstGeom>
        </p:spPr>
        <p:txBody>
          <a:bodyPr wrap="square">
            <a:spAutoFit/>
          </a:bodyPr>
          <a:lstStyle/>
          <a:p>
            <a:r>
              <a:rPr lang="en-US" sz="2000" dirty="0">
                <a:latin typeface="Arial" charset="0"/>
                <a:ea typeface="Arial" charset="0"/>
                <a:cs typeface="Arial" charset="0"/>
              </a:rPr>
              <a:t>Lipopolysaccharide (LPS) treated </a:t>
            </a:r>
          </a:p>
          <a:p>
            <a:r>
              <a:rPr lang="en-US" sz="2000" dirty="0">
                <a:latin typeface="Arial" charset="0"/>
                <a:ea typeface="Arial" charset="0"/>
                <a:cs typeface="Arial" charset="0"/>
              </a:rPr>
              <a:t>monocytes (2 hour wait)</a:t>
            </a:r>
          </a:p>
        </p:txBody>
      </p:sp>
      <p:cxnSp>
        <p:nvCxnSpPr>
          <p:cNvPr id="19" name="Straight Arrow Connector 18"/>
          <p:cNvCxnSpPr/>
          <p:nvPr/>
        </p:nvCxnSpPr>
        <p:spPr>
          <a:xfrm>
            <a:off x="1368713" y="1139475"/>
            <a:ext cx="2034802" cy="0"/>
          </a:xfrm>
          <a:prstGeom prst="straightConnector1">
            <a:avLst/>
          </a:prstGeom>
          <a:ln w="19050">
            <a:solidFill>
              <a:schemeClr val="tx1"/>
            </a:solidFill>
            <a:tailEnd type="arrow" w="med" len="sm"/>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3980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7800" y="12469"/>
            <a:ext cx="8813800" cy="762231"/>
          </a:xfrm>
        </p:spPr>
        <p:txBody>
          <a:bodyPr>
            <a:normAutofit/>
          </a:bodyPr>
          <a:lstStyle/>
          <a:p>
            <a:r>
              <a:rPr lang="en-US" dirty="0">
                <a:latin typeface="Arial" charset="0"/>
                <a:ea typeface="Arial" charset="0"/>
                <a:cs typeface="Arial" charset="0"/>
              </a:rPr>
              <a:t>Pilot data gene expression</a:t>
            </a:r>
          </a:p>
        </p:txBody>
      </p:sp>
      <p:sp>
        <p:nvSpPr>
          <p:cNvPr id="3" name="Slide Number Placeholder 2"/>
          <p:cNvSpPr>
            <a:spLocks noGrp="1"/>
          </p:cNvSpPr>
          <p:nvPr>
            <p:ph type="sldNum" sz="quarter" idx="12"/>
          </p:nvPr>
        </p:nvSpPr>
        <p:spPr/>
        <p:txBody>
          <a:bodyPr/>
          <a:lstStyle/>
          <a:p>
            <a:fld id="{B4327F8E-B75F-1448-B0D2-402B0B5546CA}" type="slidenum">
              <a:rPr lang="en-GB" smtClean="0">
                <a:latin typeface="Arial" charset="0"/>
                <a:ea typeface="Arial" charset="0"/>
                <a:cs typeface="Arial" charset="0"/>
              </a:rPr>
              <a:t>9</a:t>
            </a:fld>
            <a:endParaRPr lang="en-GB">
              <a:latin typeface="Arial" charset="0"/>
              <a:ea typeface="Arial" charset="0"/>
              <a:cs typeface="Arial" charset="0"/>
            </a:endParaRPr>
          </a:p>
        </p:txBody>
      </p:sp>
      <p:pic>
        <p:nvPicPr>
          <p:cNvPr id="12" name="Picture 11" descr="Screenshot 2017-09-05 13.51.36.png"/>
          <p:cNvPicPr>
            <a:picLocks noChangeAspect="1"/>
          </p:cNvPicPr>
          <p:nvPr/>
        </p:nvPicPr>
        <p:blipFill rotWithShape="1">
          <a:blip r:embed="rId3">
            <a:duotone>
              <a:prstClr val="black"/>
              <a:schemeClr val="accent2">
                <a:tint val="45000"/>
                <a:satMod val="400000"/>
              </a:schemeClr>
            </a:duotone>
            <a:extLst>
              <a:ext uri="{28A0092B-C50C-407E-A947-70E740481C1C}">
                <a14:useLocalDpi xmlns:a14="http://schemas.microsoft.com/office/drawing/2010/main" val="0"/>
              </a:ext>
            </a:extLst>
          </a:blip>
          <a:srcRect l="12245" t="28465" r="12074" b="9653"/>
          <a:stretch/>
        </p:blipFill>
        <p:spPr>
          <a:xfrm>
            <a:off x="1368713" y="1356092"/>
            <a:ext cx="2034802" cy="2280825"/>
          </a:xfrm>
          <a:prstGeom prst="rect">
            <a:avLst/>
          </a:prstGeom>
          <a:noFill/>
        </p:spPr>
      </p:pic>
      <p:grpSp>
        <p:nvGrpSpPr>
          <p:cNvPr id="15" name="Group 14"/>
          <p:cNvGrpSpPr/>
          <p:nvPr/>
        </p:nvGrpSpPr>
        <p:grpSpPr>
          <a:xfrm>
            <a:off x="404410" y="1403098"/>
            <a:ext cx="521639" cy="2320067"/>
            <a:chOff x="2501373" y="704369"/>
            <a:chExt cx="306041" cy="1370257"/>
          </a:xfrm>
        </p:grpSpPr>
        <p:sp>
          <p:nvSpPr>
            <p:cNvPr id="16" name="TextBox 15"/>
            <p:cNvSpPr txBox="1"/>
            <p:nvPr/>
          </p:nvSpPr>
          <p:spPr>
            <a:xfrm rot="16200000">
              <a:off x="2088899" y="1116843"/>
              <a:ext cx="1041632" cy="216684"/>
            </a:xfrm>
            <a:prstGeom prst="rect">
              <a:avLst/>
            </a:prstGeom>
            <a:noFill/>
          </p:spPr>
          <p:txBody>
            <a:bodyPr wrap="square" rtlCol="0">
              <a:spAutoFit/>
            </a:bodyPr>
            <a:lstStyle/>
            <a:p>
              <a:r>
                <a:rPr lang="en-US" dirty="0">
                  <a:latin typeface="Arial" charset="0"/>
                  <a:ea typeface="Arial" charset="0"/>
                  <a:cs typeface="Arial" charset="0"/>
                </a:rPr>
                <a:t>genes</a:t>
              </a:r>
            </a:p>
          </p:txBody>
        </p:sp>
        <p:cxnSp>
          <p:nvCxnSpPr>
            <p:cNvPr id="17" name="Straight Arrow Connector 16"/>
            <p:cNvCxnSpPr/>
            <p:nvPr/>
          </p:nvCxnSpPr>
          <p:spPr>
            <a:xfrm>
              <a:off x="2807414" y="744392"/>
              <a:ext cx="0" cy="1330234"/>
            </a:xfrm>
            <a:prstGeom prst="straightConnector1">
              <a:avLst/>
            </a:prstGeom>
            <a:ln w="19050">
              <a:solidFill>
                <a:schemeClr val="tx1"/>
              </a:solidFill>
              <a:tailEnd type="arrow" w="med" len="sm"/>
            </a:ln>
          </p:spPr>
          <p:style>
            <a:lnRef idx="2">
              <a:schemeClr val="accent1"/>
            </a:lnRef>
            <a:fillRef idx="0">
              <a:schemeClr val="accent1"/>
            </a:fillRef>
            <a:effectRef idx="1">
              <a:schemeClr val="accent1"/>
            </a:effectRef>
            <a:fontRef idx="minor">
              <a:schemeClr val="tx1"/>
            </a:fontRef>
          </p:style>
        </p:cxnSp>
      </p:grpSp>
      <p:sp>
        <p:nvSpPr>
          <p:cNvPr id="24" name="TextBox 23"/>
          <p:cNvSpPr txBox="1"/>
          <p:nvPr/>
        </p:nvSpPr>
        <p:spPr>
          <a:xfrm>
            <a:off x="1531690" y="780782"/>
            <a:ext cx="1740196" cy="369332"/>
          </a:xfrm>
          <a:prstGeom prst="rect">
            <a:avLst/>
          </a:prstGeom>
          <a:noFill/>
        </p:spPr>
        <p:txBody>
          <a:bodyPr wrap="square" rtlCol="0">
            <a:spAutoFit/>
          </a:bodyPr>
          <a:lstStyle/>
          <a:p>
            <a:r>
              <a:rPr lang="en-US" dirty="0">
                <a:latin typeface="Arial" charset="0"/>
                <a:ea typeface="Arial" charset="0"/>
                <a:cs typeface="Arial" charset="0"/>
              </a:rPr>
              <a:t>donor</a:t>
            </a:r>
          </a:p>
        </p:txBody>
      </p:sp>
      <p:pic>
        <p:nvPicPr>
          <p:cNvPr id="11" name="Picture 10" descr="Screenshot 2017-09-05 13.51.36.png"/>
          <p:cNvPicPr>
            <a:picLocks noChangeAspect="1"/>
          </p:cNvPicPr>
          <p:nvPr/>
        </p:nvPicPr>
        <p:blipFill rotWithShape="1">
          <a:blip r:embed="rId3">
            <a:duotone>
              <a:prstClr val="black"/>
              <a:schemeClr val="accent3">
                <a:tint val="45000"/>
                <a:satMod val="400000"/>
              </a:schemeClr>
            </a:duotone>
            <a:extLst>
              <a:ext uri="{28A0092B-C50C-407E-A947-70E740481C1C}">
                <a14:useLocalDpi xmlns:a14="http://schemas.microsoft.com/office/drawing/2010/main" val="0"/>
              </a:ext>
            </a:extLst>
          </a:blip>
          <a:srcRect l="12245" t="28465" r="12074" b="9653"/>
          <a:stretch/>
        </p:blipFill>
        <p:spPr>
          <a:xfrm>
            <a:off x="2455721" y="2186448"/>
            <a:ext cx="2034800" cy="2280825"/>
          </a:xfrm>
          <a:prstGeom prst="rect">
            <a:avLst/>
          </a:prstGeom>
          <a:noFill/>
        </p:spPr>
      </p:pic>
      <p:sp>
        <p:nvSpPr>
          <p:cNvPr id="13" name="TextBox 12"/>
          <p:cNvSpPr txBox="1"/>
          <p:nvPr/>
        </p:nvSpPr>
        <p:spPr>
          <a:xfrm>
            <a:off x="1368713" y="3636917"/>
            <a:ext cx="1425377" cy="400110"/>
          </a:xfrm>
          <a:prstGeom prst="rect">
            <a:avLst/>
          </a:prstGeom>
          <a:noFill/>
        </p:spPr>
        <p:txBody>
          <a:bodyPr wrap="square" rtlCol="0">
            <a:spAutoFit/>
          </a:bodyPr>
          <a:lstStyle/>
          <a:p>
            <a:r>
              <a:rPr lang="en-US" sz="2000" dirty="0">
                <a:latin typeface="Arial" charset="0"/>
                <a:ea typeface="Arial" charset="0"/>
                <a:cs typeface="Arial" charset="0"/>
              </a:rPr>
              <a:t>Naive</a:t>
            </a:r>
          </a:p>
        </p:txBody>
      </p:sp>
      <p:sp>
        <p:nvSpPr>
          <p:cNvPr id="14" name="TextBox 13"/>
          <p:cNvSpPr txBox="1"/>
          <p:nvPr/>
        </p:nvSpPr>
        <p:spPr>
          <a:xfrm>
            <a:off x="2455721" y="4479620"/>
            <a:ext cx="1037696" cy="400110"/>
          </a:xfrm>
          <a:prstGeom prst="rect">
            <a:avLst/>
          </a:prstGeom>
          <a:noFill/>
        </p:spPr>
        <p:txBody>
          <a:bodyPr wrap="square" rtlCol="0">
            <a:spAutoFit/>
          </a:bodyPr>
          <a:lstStyle/>
          <a:p>
            <a:r>
              <a:rPr lang="en-US" sz="2000" dirty="0" err="1">
                <a:latin typeface="Arial" charset="0"/>
                <a:ea typeface="Arial" charset="0"/>
                <a:cs typeface="Arial" charset="0"/>
              </a:rPr>
              <a:t>IFNγ</a:t>
            </a:r>
            <a:endParaRPr lang="en-US" sz="2000" dirty="0">
              <a:latin typeface="Arial" charset="0"/>
              <a:ea typeface="Arial" charset="0"/>
              <a:cs typeface="Arial" charset="0"/>
            </a:endParaRPr>
          </a:p>
        </p:txBody>
      </p:sp>
      <p:pic>
        <p:nvPicPr>
          <p:cNvPr id="18" name="Picture 17" descr="Screenshot 2017-09-05 13.51.36.png"/>
          <p:cNvPicPr>
            <a:picLocks noChangeAspect="1"/>
          </p:cNvPicPr>
          <p:nvPr/>
        </p:nvPicPr>
        <p:blipFill rotWithShape="1">
          <a:blip r:embed="rId3">
            <a:duotone>
              <a:prstClr val="black"/>
              <a:schemeClr val="accent1">
                <a:tint val="45000"/>
                <a:satMod val="400000"/>
              </a:schemeClr>
            </a:duotone>
            <a:extLst>
              <a:ext uri="{28A0092B-C50C-407E-A947-70E740481C1C}">
                <a14:useLocalDpi xmlns:a14="http://schemas.microsoft.com/office/drawing/2010/main" val="0"/>
              </a:ext>
            </a:extLst>
          </a:blip>
          <a:srcRect l="12245" t="28465" r="12074" b="9653"/>
          <a:stretch/>
        </p:blipFill>
        <p:spPr>
          <a:xfrm>
            <a:off x="3603218" y="3021278"/>
            <a:ext cx="2034800" cy="2280825"/>
          </a:xfrm>
          <a:prstGeom prst="rect">
            <a:avLst/>
          </a:prstGeom>
          <a:noFill/>
        </p:spPr>
      </p:pic>
      <p:sp>
        <p:nvSpPr>
          <p:cNvPr id="4" name="Rectangle 3"/>
          <p:cNvSpPr/>
          <p:nvPr/>
        </p:nvSpPr>
        <p:spPr>
          <a:xfrm>
            <a:off x="3603218" y="5302103"/>
            <a:ext cx="1123772" cy="400110"/>
          </a:xfrm>
          <a:prstGeom prst="rect">
            <a:avLst/>
          </a:prstGeom>
        </p:spPr>
        <p:txBody>
          <a:bodyPr wrap="square">
            <a:spAutoFit/>
          </a:bodyPr>
          <a:lstStyle/>
          <a:p>
            <a:r>
              <a:rPr lang="en-US" sz="2000" dirty="0">
                <a:latin typeface="Arial" charset="0"/>
                <a:ea typeface="Arial" charset="0"/>
                <a:cs typeface="Arial" charset="0"/>
              </a:rPr>
              <a:t>LPS 2h</a:t>
            </a:r>
          </a:p>
        </p:txBody>
      </p:sp>
      <p:pic>
        <p:nvPicPr>
          <p:cNvPr id="19" name="Picture 18" descr="Screenshot 2017-09-05 13.51.36.png"/>
          <p:cNvPicPr>
            <a:picLocks noChangeAspect="1"/>
          </p:cNvPicPr>
          <p:nvPr/>
        </p:nvPicPr>
        <p:blipFill rotWithShape="1">
          <a:blip r:embed="rId3">
            <a:duotone>
              <a:prstClr val="black"/>
              <a:schemeClr val="accent6">
                <a:tint val="45000"/>
                <a:satMod val="400000"/>
              </a:schemeClr>
            </a:duotone>
            <a:extLst>
              <a:ext uri="{28A0092B-C50C-407E-A947-70E740481C1C}">
                <a14:useLocalDpi xmlns:a14="http://schemas.microsoft.com/office/drawing/2010/main" val="0"/>
              </a:ext>
            </a:extLst>
          </a:blip>
          <a:srcRect l="12245" t="28465" r="12074" b="9653"/>
          <a:stretch/>
        </p:blipFill>
        <p:spPr>
          <a:xfrm>
            <a:off x="4726990" y="3808000"/>
            <a:ext cx="2034802" cy="2280825"/>
          </a:xfrm>
          <a:prstGeom prst="rect">
            <a:avLst/>
          </a:prstGeom>
          <a:noFill/>
        </p:spPr>
      </p:pic>
      <p:sp>
        <p:nvSpPr>
          <p:cNvPr id="20" name="TextBox 19"/>
          <p:cNvSpPr txBox="1"/>
          <p:nvPr/>
        </p:nvSpPr>
        <p:spPr>
          <a:xfrm>
            <a:off x="4726990" y="6105108"/>
            <a:ext cx="4417010" cy="707886"/>
          </a:xfrm>
          <a:prstGeom prst="rect">
            <a:avLst/>
          </a:prstGeom>
          <a:noFill/>
        </p:spPr>
        <p:txBody>
          <a:bodyPr wrap="square" rtlCol="0">
            <a:spAutoFit/>
          </a:bodyPr>
          <a:lstStyle/>
          <a:p>
            <a:r>
              <a:rPr lang="en-US" sz="2000" dirty="0">
                <a:latin typeface="Arial" charset="0"/>
                <a:ea typeface="Arial" charset="0"/>
                <a:cs typeface="Arial" charset="0"/>
              </a:rPr>
              <a:t>Lipopolysaccharides (LPS) treated</a:t>
            </a:r>
          </a:p>
          <a:p>
            <a:r>
              <a:rPr lang="en-US" sz="2000" dirty="0">
                <a:latin typeface="Arial" charset="0"/>
                <a:ea typeface="Arial" charset="0"/>
                <a:cs typeface="Arial" charset="0"/>
              </a:rPr>
              <a:t>monocytes (24 hour wait) </a:t>
            </a:r>
          </a:p>
        </p:txBody>
      </p:sp>
      <p:cxnSp>
        <p:nvCxnSpPr>
          <p:cNvPr id="21" name="Straight Arrow Connector 20"/>
          <p:cNvCxnSpPr/>
          <p:nvPr/>
        </p:nvCxnSpPr>
        <p:spPr>
          <a:xfrm>
            <a:off x="1368713" y="1139475"/>
            <a:ext cx="2034802" cy="0"/>
          </a:xfrm>
          <a:prstGeom prst="straightConnector1">
            <a:avLst/>
          </a:prstGeom>
          <a:ln w="19050">
            <a:solidFill>
              <a:schemeClr val="tx1"/>
            </a:solidFill>
            <a:tailEnd type="arrow" w="med" len="sm"/>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81311170"/>
      </p:ext>
    </p:extLst>
  </p:cSld>
  <p:clrMapOvr>
    <a:masterClrMapping/>
  </p:clrMapOvr>
</p:sld>
</file>

<file path=ppt/theme/theme1.xml><?xml version="1.0" encoding="utf-8"?>
<a:theme xmlns:a="http://schemas.openxmlformats.org/drawingml/2006/main" name=" Black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Black .thmx</Template>
  <TotalTime>683</TotalTime>
  <Words>1096</Words>
  <Application>Microsoft Macintosh PowerPoint</Application>
  <PresentationFormat>On-screen Show (4:3)</PresentationFormat>
  <Paragraphs>268</Paragraphs>
  <Slides>27</Slides>
  <Notes>26</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27</vt:i4>
      </vt:variant>
    </vt:vector>
  </HeadingPairs>
  <TitlesOfParts>
    <vt:vector size="30" baseType="lpstr">
      <vt:lpstr>Arial</vt:lpstr>
      <vt:lpstr>Calibri</vt:lpstr>
      <vt:lpstr> Black </vt:lpstr>
      <vt:lpstr>Introduction to Statistics – Day 2</vt:lpstr>
      <vt:lpstr>PowerPoint Presentation</vt:lpstr>
      <vt:lpstr>PowerPoint Presentation</vt:lpstr>
      <vt:lpstr>PowerPoint Presentation</vt:lpstr>
      <vt:lpstr>PowerPoint Presentation</vt:lpstr>
      <vt:lpstr>Pilot data gene expression</vt:lpstr>
      <vt:lpstr>Pilot data gene expression</vt:lpstr>
      <vt:lpstr>Pilot data gene expression</vt:lpstr>
      <vt:lpstr>Pilot data gene expression</vt:lpstr>
      <vt:lpstr>Pilot data gene expression</vt:lpstr>
      <vt:lpstr>PowerPoint Presentation</vt:lpstr>
      <vt:lpstr>PowerPoint Presentation</vt:lpstr>
      <vt:lpstr>Subsections within the data</vt:lpstr>
      <vt:lpstr>Tensor decomposition</vt:lpstr>
      <vt:lpstr>Tensor decomposition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CNAG-CRG</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Justin Whalley</dc:creator>
  <cp:lastModifiedBy>Microsoft Office User</cp:lastModifiedBy>
  <cp:revision>45</cp:revision>
  <dcterms:created xsi:type="dcterms:W3CDTF">2018-10-24T10:53:46Z</dcterms:created>
  <dcterms:modified xsi:type="dcterms:W3CDTF">2019-10-24T08:52:03Z</dcterms:modified>
</cp:coreProperties>
</file>